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4"/>
  </p:notesMasterIdLst>
  <p:handoutMasterIdLst>
    <p:handoutMasterId r:id="rId45"/>
  </p:handoutMasterIdLst>
  <p:sldIdLst>
    <p:sldId id="357" r:id="rId5"/>
    <p:sldId id="354" r:id="rId6"/>
    <p:sldId id="358" r:id="rId7"/>
    <p:sldId id="359" r:id="rId8"/>
    <p:sldId id="361" r:id="rId9"/>
    <p:sldId id="362" r:id="rId10"/>
    <p:sldId id="360" r:id="rId11"/>
    <p:sldId id="388" r:id="rId12"/>
    <p:sldId id="389" r:id="rId13"/>
    <p:sldId id="369" r:id="rId14"/>
    <p:sldId id="377" r:id="rId15"/>
    <p:sldId id="378" r:id="rId16"/>
    <p:sldId id="379" r:id="rId17"/>
    <p:sldId id="380" r:id="rId18"/>
    <p:sldId id="381" r:id="rId19"/>
    <p:sldId id="363" r:id="rId20"/>
    <p:sldId id="364" r:id="rId21"/>
    <p:sldId id="365" r:id="rId22"/>
    <p:sldId id="366" r:id="rId23"/>
    <p:sldId id="367" r:id="rId24"/>
    <p:sldId id="368" r:id="rId25"/>
    <p:sldId id="385" r:id="rId26"/>
    <p:sldId id="387" r:id="rId27"/>
    <p:sldId id="386" r:id="rId28"/>
    <p:sldId id="383" r:id="rId29"/>
    <p:sldId id="370" r:id="rId30"/>
    <p:sldId id="371" r:id="rId31"/>
    <p:sldId id="376" r:id="rId32"/>
    <p:sldId id="372" r:id="rId33"/>
    <p:sldId id="373" r:id="rId34"/>
    <p:sldId id="375" r:id="rId35"/>
    <p:sldId id="382" r:id="rId36"/>
    <p:sldId id="390" r:id="rId37"/>
    <p:sldId id="391" r:id="rId38"/>
    <p:sldId id="392" r:id="rId39"/>
    <p:sldId id="393" r:id="rId40"/>
    <p:sldId id="395" r:id="rId41"/>
    <p:sldId id="394" r:id="rId42"/>
    <p:sldId id="356"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929"/>
    <a:srgbClr val="A9D7D9"/>
    <a:srgbClr val="93D3D9"/>
    <a:srgbClr val="AAD6FF"/>
    <a:srgbClr val="B2C8CD"/>
    <a:srgbClr val="CCD8D6"/>
    <a:srgbClr val="4F5945"/>
    <a:srgbClr val="73292A"/>
    <a:srgbClr val="7F867A"/>
    <a:srgbClr val="A65B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8CF5CE-7E4B-46EA-A2F5-F2EC75683EF7}" v="76" dt="2024-10-13T19:20:52.30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3312" autoAdjust="0"/>
  </p:normalViewPr>
  <p:slideViewPr>
    <p:cSldViewPr snapToGrid="0">
      <p:cViewPr varScale="1">
        <p:scale>
          <a:sx n="58" d="100"/>
          <a:sy n="58" d="100"/>
        </p:scale>
        <p:origin x="988" y="4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82" d="100"/>
          <a:sy n="82" d="100"/>
        </p:scale>
        <p:origin x="2784"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52"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49852A6-C536-198B-0B36-808C24FAAF6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F40B29C-E84A-E4D1-8998-1A961EC23BA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2A5AE42-7DC1-8140-9B13-146984FDEF22}" type="datetimeFigureOut">
              <a:rPr lang="en-US" smtClean="0"/>
              <a:pPr/>
              <a:t>11/11/2024</a:t>
            </a:fld>
            <a:endParaRPr lang="en-US" dirty="0"/>
          </a:p>
        </p:txBody>
      </p:sp>
      <p:sp>
        <p:nvSpPr>
          <p:cNvPr id="4" name="Footer Placeholder 3">
            <a:extLst>
              <a:ext uri="{FF2B5EF4-FFF2-40B4-BE49-F238E27FC236}">
                <a16:creationId xmlns:a16="http://schemas.microsoft.com/office/drawing/2014/main" id="{FCCE4DE7-ED89-D264-F004-38F2DF4879D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F7E8591-FF54-5A00-A703-95ABC16B78D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7369B77-94AB-0344-9EBF-9DB9EE8D3ABC}" type="slidenum">
              <a:rPr lang="en-US" smtClean="0"/>
              <a:pPr/>
              <a:t>‹#›</a:t>
            </a:fld>
            <a:endParaRPr lang="en-US" dirty="0"/>
          </a:p>
        </p:txBody>
      </p:sp>
    </p:spTree>
    <p:extLst>
      <p:ext uri="{BB962C8B-B14F-4D97-AF65-F5344CB8AC3E}">
        <p14:creationId xmlns:p14="http://schemas.microsoft.com/office/powerpoint/2010/main" val="239859742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jpg>
</file>

<file path=ppt/media/image18.png>
</file>

<file path=ppt/media/image19.png>
</file>

<file path=ppt/media/image2.sv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75F72-8950-AF4F-9381-1D26FB547EA1}" type="datetimeFigureOut">
              <a:rPr lang="en-US" smtClean="0"/>
              <a:pPr/>
              <a:t>11/11/2024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75476F-A808-1F46-A368-07984F6DA22E}" type="slidenum">
              <a:rPr lang="en-US" smtClean="0"/>
              <a:pPr/>
              <a:t>‹#›</a:t>
            </a:fld>
            <a:endParaRPr lang="en-US" dirty="0"/>
          </a:p>
        </p:txBody>
      </p:sp>
    </p:spTree>
    <p:extLst>
      <p:ext uri="{BB962C8B-B14F-4D97-AF65-F5344CB8AC3E}">
        <p14:creationId xmlns:p14="http://schemas.microsoft.com/office/powerpoint/2010/main" val="11142527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775476F-A808-1F46-A368-07984F6DA22E}" type="slidenum">
              <a:rPr lang="en-US" smtClean="0"/>
              <a:pPr/>
              <a:t>3</a:t>
            </a:fld>
            <a:endParaRPr lang="en-US" dirty="0"/>
          </a:p>
        </p:txBody>
      </p:sp>
    </p:spTree>
    <p:extLst>
      <p:ext uri="{BB962C8B-B14F-4D97-AF65-F5344CB8AC3E}">
        <p14:creationId xmlns:p14="http://schemas.microsoft.com/office/powerpoint/2010/main" val="29938810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67621E-08C2-9793-5E2A-B398594A47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98F4C6-D4DD-B325-BA83-C994DB4D18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7F34C5-3D33-1BC5-4D80-C4114330E0CA}"/>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C53F32B7-72E8-1D3B-24CA-E6C5AE750D75}"/>
              </a:ext>
            </a:extLst>
          </p:cNvPr>
          <p:cNvSpPr>
            <a:spLocks noGrp="1"/>
          </p:cNvSpPr>
          <p:nvPr>
            <p:ph type="sldNum" sz="quarter" idx="5"/>
          </p:nvPr>
        </p:nvSpPr>
        <p:spPr/>
        <p:txBody>
          <a:bodyPr/>
          <a:lstStyle/>
          <a:p>
            <a:fld id="{0775476F-A808-1F46-A368-07984F6DA22E}" type="slidenum">
              <a:rPr lang="en-US" smtClean="0"/>
              <a:pPr/>
              <a:t>15</a:t>
            </a:fld>
            <a:endParaRPr lang="en-US" dirty="0"/>
          </a:p>
        </p:txBody>
      </p:sp>
    </p:spTree>
    <p:extLst>
      <p:ext uri="{BB962C8B-B14F-4D97-AF65-F5344CB8AC3E}">
        <p14:creationId xmlns:p14="http://schemas.microsoft.com/office/powerpoint/2010/main" val="12343535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058178-1BD2-57F9-1E28-6B07F2AADF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A67859-353E-A652-6C5A-EEB8B04A94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504833-1548-FBB7-013D-B5B419118087}"/>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3BDE2462-F394-8BA4-F6D2-B1AF7F27DB14}"/>
              </a:ext>
            </a:extLst>
          </p:cNvPr>
          <p:cNvSpPr>
            <a:spLocks noGrp="1"/>
          </p:cNvSpPr>
          <p:nvPr>
            <p:ph type="sldNum" sz="quarter" idx="5"/>
          </p:nvPr>
        </p:nvSpPr>
        <p:spPr/>
        <p:txBody>
          <a:bodyPr/>
          <a:lstStyle/>
          <a:p>
            <a:fld id="{0775476F-A808-1F46-A368-07984F6DA22E}" type="slidenum">
              <a:rPr lang="en-US" smtClean="0"/>
              <a:pPr/>
              <a:t>16</a:t>
            </a:fld>
            <a:endParaRPr lang="en-US" dirty="0"/>
          </a:p>
        </p:txBody>
      </p:sp>
    </p:spTree>
    <p:extLst>
      <p:ext uri="{BB962C8B-B14F-4D97-AF65-F5344CB8AC3E}">
        <p14:creationId xmlns:p14="http://schemas.microsoft.com/office/powerpoint/2010/main" val="36669462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12CA2A-EE5D-8F60-6965-7E5AA3CF9F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87BCA2-B1A4-172D-AD9B-3387E40B96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389D75-96CC-B882-B961-A41808713CED}"/>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4D13ADF2-1150-8318-7E69-490AC4F28689}"/>
              </a:ext>
            </a:extLst>
          </p:cNvPr>
          <p:cNvSpPr>
            <a:spLocks noGrp="1"/>
          </p:cNvSpPr>
          <p:nvPr>
            <p:ph type="sldNum" sz="quarter" idx="5"/>
          </p:nvPr>
        </p:nvSpPr>
        <p:spPr/>
        <p:txBody>
          <a:bodyPr/>
          <a:lstStyle/>
          <a:p>
            <a:fld id="{0775476F-A808-1F46-A368-07984F6DA22E}" type="slidenum">
              <a:rPr lang="en-US" smtClean="0"/>
              <a:pPr/>
              <a:t>17</a:t>
            </a:fld>
            <a:endParaRPr lang="en-US" dirty="0"/>
          </a:p>
        </p:txBody>
      </p:sp>
    </p:spTree>
    <p:extLst>
      <p:ext uri="{BB962C8B-B14F-4D97-AF65-F5344CB8AC3E}">
        <p14:creationId xmlns:p14="http://schemas.microsoft.com/office/powerpoint/2010/main" val="16674920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AAF984-94D3-64D9-B005-F3D50E4725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EDC443-0705-9344-F863-FA7D680E74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C576AB-D2C8-4443-7D5A-52AFFA042835}"/>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33F4243D-978D-24C3-51BC-3B5A2A70CCB5}"/>
              </a:ext>
            </a:extLst>
          </p:cNvPr>
          <p:cNvSpPr>
            <a:spLocks noGrp="1"/>
          </p:cNvSpPr>
          <p:nvPr>
            <p:ph type="sldNum" sz="quarter" idx="5"/>
          </p:nvPr>
        </p:nvSpPr>
        <p:spPr/>
        <p:txBody>
          <a:bodyPr/>
          <a:lstStyle/>
          <a:p>
            <a:fld id="{0775476F-A808-1F46-A368-07984F6DA22E}" type="slidenum">
              <a:rPr lang="en-US" smtClean="0"/>
              <a:pPr/>
              <a:t>18</a:t>
            </a:fld>
            <a:endParaRPr lang="en-US" dirty="0"/>
          </a:p>
        </p:txBody>
      </p:sp>
    </p:spTree>
    <p:extLst>
      <p:ext uri="{BB962C8B-B14F-4D97-AF65-F5344CB8AC3E}">
        <p14:creationId xmlns:p14="http://schemas.microsoft.com/office/powerpoint/2010/main" val="1424828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C7A43E-F048-9056-BD89-76CD572073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88A9CF-6E60-F361-BC45-A2ACFDEFF1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385CC0-D9C4-9850-7EE8-2DF9F59357D5}"/>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47A64241-5CFF-03B5-FD07-64BE79D57E56}"/>
              </a:ext>
            </a:extLst>
          </p:cNvPr>
          <p:cNvSpPr>
            <a:spLocks noGrp="1"/>
          </p:cNvSpPr>
          <p:nvPr>
            <p:ph type="sldNum" sz="quarter" idx="5"/>
          </p:nvPr>
        </p:nvSpPr>
        <p:spPr/>
        <p:txBody>
          <a:bodyPr/>
          <a:lstStyle/>
          <a:p>
            <a:fld id="{0775476F-A808-1F46-A368-07984F6DA22E}" type="slidenum">
              <a:rPr lang="en-US" smtClean="0"/>
              <a:pPr/>
              <a:t>19</a:t>
            </a:fld>
            <a:endParaRPr lang="en-US" dirty="0"/>
          </a:p>
        </p:txBody>
      </p:sp>
    </p:spTree>
    <p:extLst>
      <p:ext uri="{BB962C8B-B14F-4D97-AF65-F5344CB8AC3E}">
        <p14:creationId xmlns:p14="http://schemas.microsoft.com/office/powerpoint/2010/main" val="32016461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DC3885-9E39-28F4-87EC-96497B6830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3923B-67D5-10CA-7BCF-E4536D84C2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638046-43AA-512E-E120-371F03E39113}"/>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53513307-B5CB-1F08-D39D-5E61FF0CD2BE}"/>
              </a:ext>
            </a:extLst>
          </p:cNvPr>
          <p:cNvSpPr>
            <a:spLocks noGrp="1"/>
          </p:cNvSpPr>
          <p:nvPr>
            <p:ph type="sldNum" sz="quarter" idx="5"/>
          </p:nvPr>
        </p:nvSpPr>
        <p:spPr/>
        <p:txBody>
          <a:bodyPr/>
          <a:lstStyle/>
          <a:p>
            <a:fld id="{0775476F-A808-1F46-A368-07984F6DA22E}" type="slidenum">
              <a:rPr lang="en-US" smtClean="0"/>
              <a:pPr/>
              <a:t>20</a:t>
            </a:fld>
            <a:endParaRPr lang="en-US" dirty="0"/>
          </a:p>
        </p:txBody>
      </p:sp>
    </p:spTree>
    <p:extLst>
      <p:ext uri="{BB962C8B-B14F-4D97-AF65-F5344CB8AC3E}">
        <p14:creationId xmlns:p14="http://schemas.microsoft.com/office/powerpoint/2010/main" val="42248492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0F7855-3442-7540-1324-C305EA5B15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04974E4-05DA-77CD-874A-93717512B8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2283D0-34C0-5B63-5D52-A8117A4A8B42}"/>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9840DF1E-047F-0394-3822-31217CF7CA5F}"/>
              </a:ext>
            </a:extLst>
          </p:cNvPr>
          <p:cNvSpPr>
            <a:spLocks noGrp="1"/>
          </p:cNvSpPr>
          <p:nvPr>
            <p:ph type="sldNum" sz="quarter" idx="5"/>
          </p:nvPr>
        </p:nvSpPr>
        <p:spPr/>
        <p:txBody>
          <a:bodyPr/>
          <a:lstStyle/>
          <a:p>
            <a:fld id="{0775476F-A808-1F46-A368-07984F6DA22E}" type="slidenum">
              <a:rPr lang="en-US" smtClean="0"/>
              <a:pPr/>
              <a:t>21</a:t>
            </a:fld>
            <a:endParaRPr lang="en-US" dirty="0"/>
          </a:p>
        </p:txBody>
      </p:sp>
    </p:spTree>
    <p:extLst>
      <p:ext uri="{BB962C8B-B14F-4D97-AF65-F5344CB8AC3E}">
        <p14:creationId xmlns:p14="http://schemas.microsoft.com/office/powerpoint/2010/main" val="20458177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26AB2A-F367-A8DC-4422-8BA5E46464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5E76A3-6B7F-293E-61D0-9FC2F8F9CD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DC3DCC-3252-0D00-9A6C-F4721607794F}"/>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455B5627-E008-672D-9E7F-1E5FF0BA1491}"/>
              </a:ext>
            </a:extLst>
          </p:cNvPr>
          <p:cNvSpPr>
            <a:spLocks noGrp="1"/>
          </p:cNvSpPr>
          <p:nvPr>
            <p:ph type="sldNum" sz="quarter" idx="5"/>
          </p:nvPr>
        </p:nvSpPr>
        <p:spPr/>
        <p:txBody>
          <a:bodyPr/>
          <a:lstStyle/>
          <a:p>
            <a:fld id="{0775476F-A808-1F46-A368-07984F6DA22E}" type="slidenum">
              <a:rPr lang="en-US" smtClean="0"/>
              <a:pPr/>
              <a:t>22</a:t>
            </a:fld>
            <a:endParaRPr lang="en-US" dirty="0"/>
          </a:p>
        </p:txBody>
      </p:sp>
    </p:spTree>
    <p:extLst>
      <p:ext uri="{BB962C8B-B14F-4D97-AF65-F5344CB8AC3E}">
        <p14:creationId xmlns:p14="http://schemas.microsoft.com/office/powerpoint/2010/main" val="29781055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CE1A6-B196-8BB9-7D25-00D08E2233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0375B5-E92D-05D3-DDAD-46E3605110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804594-3896-4942-3B9F-F9A5BD18E7C0}"/>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09608A85-2D31-7B70-6435-8F33CA1C5FAE}"/>
              </a:ext>
            </a:extLst>
          </p:cNvPr>
          <p:cNvSpPr>
            <a:spLocks noGrp="1"/>
          </p:cNvSpPr>
          <p:nvPr>
            <p:ph type="sldNum" sz="quarter" idx="5"/>
          </p:nvPr>
        </p:nvSpPr>
        <p:spPr/>
        <p:txBody>
          <a:bodyPr/>
          <a:lstStyle/>
          <a:p>
            <a:fld id="{0775476F-A808-1F46-A368-07984F6DA22E}" type="slidenum">
              <a:rPr lang="en-US" smtClean="0"/>
              <a:pPr/>
              <a:t>23</a:t>
            </a:fld>
            <a:endParaRPr lang="en-US" dirty="0"/>
          </a:p>
        </p:txBody>
      </p:sp>
    </p:spTree>
    <p:extLst>
      <p:ext uri="{BB962C8B-B14F-4D97-AF65-F5344CB8AC3E}">
        <p14:creationId xmlns:p14="http://schemas.microsoft.com/office/powerpoint/2010/main" val="38281512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1CA65D-F594-1917-4FC9-6A6A024856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AB4CAA-51DF-29F4-CC33-02AD62FD64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983982-7305-6AE4-85C4-4D6F94F7C47A}"/>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316C75B0-D3E3-85C0-07A8-405C657E1EB0}"/>
              </a:ext>
            </a:extLst>
          </p:cNvPr>
          <p:cNvSpPr>
            <a:spLocks noGrp="1"/>
          </p:cNvSpPr>
          <p:nvPr>
            <p:ph type="sldNum" sz="quarter" idx="5"/>
          </p:nvPr>
        </p:nvSpPr>
        <p:spPr/>
        <p:txBody>
          <a:bodyPr/>
          <a:lstStyle/>
          <a:p>
            <a:fld id="{0775476F-A808-1F46-A368-07984F6DA22E}" type="slidenum">
              <a:rPr lang="en-US" smtClean="0"/>
              <a:pPr/>
              <a:t>24</a:t>
            </a:fld>
            <a:endParaRPr lang="en-US" dirty="0"/>
          </a:p>
        </p:txBody>
      </p:sp>
    </p:spTree>
    <p:extLst>
      <p:ext uri="{BB962C8B-B14F-4D97-AF65-F5344CB8AC3E}">
        <p14:creationId xmlns:p14="http://schemas.microsoft.com/office/powerpoint/2010/main" val="325464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775476F-A808-1F46-A368-07984F6DA22E}" type="slidenum">
              <a:rPr lang="en-US" smtClean="0"/>
              <a:pPr/>
              <a:t>4</a:t>
            </a:fld>
            <a:endParaRPr lang="en-US" dirty="0"/>
          </a:p>
        </p:txBody>
      </p:sp>
    </p:spTree>
    <p:extLst>
      <p:ext uri="{BB962C8B-B14F-4D97-AF65-F5344CB8AC3E}">
        <p14:creationId xmlns:p14="http://schemas.microsoft.com/office/powerpoint/2010/main" val="27242078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45356D-803C-0427-A9D0-ABDCEFA3EB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72BAD9-D691-CCC7-D9BC-52416C50D6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7C726F-748A-09CB-F6C3-1EB5AD933192}"/>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AEEAC57E-CA00-0A23-A674-EA1E563BE691}"/>
              </a:ext>
            </a:extLst>
          </p:cNvPr>
          <p:cNvSpPr>
            <a:spLocks noGrp="1"/>
          </p:cNvSpPr>
          <p:nvPr>
            <p:ph type="sldNum" sz="quarter" idx="5"/>
          </p:nvPr>
        </p:nvSpPr>
        <p:spPr/>
        <p:txBody>
          <a:bodyPr/>
          <a:lstStyle/>
          <a:p>
            <a:fld id="{0775476F-A808-1F46-A368-07984F6DA22E}" type="slidenum">
              <a:rPr lang="en-US" smtClean="0"/>
              <a:pPr/>
              <a:t>25</a:t>
            </a:fld>
            <a:endParaRPr lang="en-US" dirty="0"/>
          </a:p>
        </p:txBody>
      </p:sp>
    </p:spTree>
    <p:extLst>
      <p:ext uri="{BB962C8B-B14F-4D97-AF65-F5344CB8AC3E}">
        <p14:creationId xmlns:p14="http://schemas.microsoft.com/office/powerpoint/2010/main" val="22255121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78CEEF-8AEF-34A4-C0E9-75AA4C91E1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7E74AF-748C-0733-3437-C4007FE0CD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9410D6-94A8-EFDF-415E-7ED32304B11B}"/>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896987DD-7B3B-F278-DCA6-01931F379C6D}"/>
              </a:ext>
            </a:extLst>
          </p:cNvPr>
          <p:cNvSpPr>
            <a:spLocks noGrp="1"/>
          </p:cNvSpPr>
          <p:nvPr>
            <p:ph type="sldNum" sz="quarter" idx="5"/>
          </p:nvPr>
        </p:nvSpPr>
        <p:spPr/>
        <p:txBody>
          <a:bodyPr/>
          <a:lstStyle/>
          <a:p>
            <a:fld id="{0775476F-A808-1F46-A368-07984F6DA22E}" type="slidenum">
              <a:rPr lang="en-US" smtClean="0"/>
              <a:pPr/>
              <a:t>26</a:t>
            </a:fld>
            <a:endParaRPr lang="en-US" dirty="0"/>
          </a:p>
        </p:txBody>
      </p:sp>
    </p:spTree>
    <p:extLst>
      <p:ext uri="{BB962C8B-B14F-4D97-AF65-F5344CB8AC3E}">
        <p14:creationId xmlns:p14="http://schemas.microsoft.com/office/powerpoint/2010/main" val="33174764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3B33C0-4D76-DE3C-AB4F-E884D1F782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19DC0F-6486-001D-CE33-BC28EC014B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C50340-1A9B-E43C-A053-76A04AB878D2}"/>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B858F59B-9E7B-EA0C-541E-313018873F1A}"/>
              </a:ext>
            </a:extLst>
          </p:cNvPr>
          <p:cNvSpPr>
            <a:spLocks noGrp="1"/>
          </p:cNvSpPr>
          <p:nvPr>
            <p:ph type="sldNum" sz="quarter" idx="5"/>
          </p:nvPr>
        </p:nvSpPr>
        <p:spPr/>
        <p:txBody>
          <a:bodyPr/>
          <a:lstStyle/>
          <a:p>
            <a:fld id="{0775476F-A808-1F46-A368-07984F6DA22E}" type="slidenum">
              <a:rPr lang="en-US" smtClean="0"/>
              <a:pPr/>
              <a:t>27</a:t>
            </a:fld>
            <a:endParaRPr lang="en-US" dirty="0"/>
          </a:p>
        </p:txBody>
      </p:sp>
    </p:spTree>
    <p:extLst>
      <p:ext uri="{BB962C8B-B14F-4D97-AF65-F5344CB8AC3E}">
        <p14:creationId xmlns:p14="http://schemas.microsoft.com/office/powerpoint/2010/main" val="22008172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FA35DD-C239-139F-0D1B-FCDD44409C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938525-7C88-F3CB-CB9D-FBACB14697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E2F867-7C81-4C74-4A4E-6D816108DD1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A50F9BE7-1777-7C97-902B-93A4C3F9A62D}"/>
              </a:ext>
            </a:extLst>
          </p:cNvPr>
          <p:cNvSpPr>
            <a:spLocks noGrp="1"/>
          </p:cNvSpPr>
          <p:nvPr>
            <p:ph type="sldNum" sz="quarter" idx="5"/>
          </p:nvPr>
        </p:nvSpPr>
        <p:spPr/>
        <p:txBody>
          <a:bodyPr/>
          <a:lstStyle/>
          <a:p>
            <a:fld id="{0775476F-A808-1F46-A368-07984F6DA22E}" type="slidenum">
              <a:rPr lang="en-US" smtClean="0"/>
              <a:pPr/>
              <a:t>28</a:t>
            </a:fld>
            <a:endParaRPr lang="en-US" dirty="0"/>
          </a:p>
        </p:txBody>
      </p:sp>
    </p:spTree>
    <p:extLst>
      <p:ext uri="{BB962C8B-B14F-4D97-AF65-F5344CB8AC3E}">
        <p14:creationId xmlns:p14="http://schemas.microsoft.com/office/powerpoint/2010/main" val="1350059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209D6-8E9E-BD40-5ABA-2441343F21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7FB624-539E-A192-4297-9BB3B20919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FEF623-4FF2-8B90-17ED-D92414DDE3D5}"/>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8663E52A-AFFB-0C9C-C676-F8BB54230786}"/>
              </a:ext>
            </a:extLst>
          </p:cNvPr>
          <p:cNvSpPr>
            <a:spLocks noGrp="1"/>
          </p:cNvSpPr>
          <p:nvPr>
            <p:ph type="sldNum" sz="quarter" idx="5"/>
          </p:nvPr>
        </p:nvSpPr>
        <p:spPr/>
        <p:txBody>
          <a:bodyPr/>
          <a:lstStyle/>
          <a:p>
            <a:fld id="{0775476F-A808-1F46-A368-07984F6DA22E}" type="slidenum">
              <a:rPr lang="en-US" smtClean="0"/>
              <a:pPr/>
              <a:t>29</a:t>
            </a:fld>
            <a:endParaRPr lang="en-US" dirty="0"/>
          </a:p>
        </p:txBody>
      </p:sp>
    </p:spTree>
    <p:extLst>
      <p:ext uri="{BB962C8B-B14F-4D97-AF65-F5344CB8AC3E}">
        <p14:creationId xmlns:p14="http://schemas.microsoft.com/office/powerpoint/2010/main" val="25354573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29DB51-1EEC-2841-E642-9FE023A977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385AA8-E3C9-351A-BCD1-3B485B14AE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C51495-58CB-453D-4408-D867574348E3}"/>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FFE592D5-D766-43FB-14C9-F7365B648AC0}"/>
              </a:ext>
            </a:extLst>
          </p:cNvPr>
          <p:cNvSpPr>
            <a:spLocks noGrp="1"/>
          </p:cNvSpPr>
          <p:nvPr>
            <p:ph type="sldNum" sz="quarter" idx="5"/>
          </p:nvPr>
        </p:nvSpPr>
        <p:spPr/>
        <p:txBody>
          <a:bodyPr/>
          <a:lstStyle/>
          <a:p>
            <a:fld id="{0775476F-A808-1F46-A368-07984F6DA22E}" type="slidenum">
              <a:rPr lang="en-US" smtClean="0"/>
              <a:pPr/>
              <a:t>30</a:t>
            </a:fld>
            <a:endParaRPr lang="en-US" dirty="0"/>
          </a:p>
        </p:txBody>
      </p:sp>
    </p:spTree>
    <p:extLst>
      <p:ext uri="{BB962C8B-B14F-4D97-AF65-F5344CB8AC3E}">
        <p14:creationId xmlns:p14="http://schemas.microsoft.com/office/powerpoint/2010/main" val="12492012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EDD350-F6B4-29AC-115D-F577B52690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2B0301-B826-C351-5545-5C4C7BCE04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FBCFC5-2E05-23F5-D961-78D5ACCB2E39}"/>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98587091-391D-F45E-186F-A42C3CFE9AB6}"/>
              </a:ext>
            </a:extLst>
          </p:cNvPr>
          <p:cNvSpPr>
            <a:spLocks noGrp="1"/>
          </p:cNvSpPr>
          <p:nvPr>
            <p:ph type="sldNum" sz="quarter" idx="5"/>
          </p:nvPr>
        </p:nvSpPr>
        <p:spPr/>
        <p:txBody>
          <a:bodyPr/>
          <a:lstStyle/>
          <a:p>
            <a:fld id="{0775476F-A808-1F46-A368-07984F6DA22E}" type="slidenum">
              <a:rPr lang="en-US" smtClean="0"/>
              <a:pPr/>
              <a:t>31</a:t>
            </a:fld>
            <a:endParaRPr lang="en-US" dirty="0"/>
          </a:p>
        </p:txBody>
      </p:sp>
    </p:spTree>
    <p:extLst>
      <p:ext uri="{BB962C8B-B14F-4D97-AF65-F5344CB8AC3E}">
        <p14:creationId xmlns:p14="http://schemas.microsoft.com/office/powerpoint/2010/main" val="30113483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18668C-986D-09B4-068F-8C54E44251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FE58FA-DC17-860C-B1B5-C3D565162C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460746-7F41-0CB6-D8FB-35DBDB76C37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A25AEBFB-2EE0-76D2-54EC-46DFD7AFAF79}"/>
              </a:ext>
            </a:extLst>
          </p:cNvPr>
          <p:cNvSpPr>
            <a:spLocks noGrp="1"/>
          </p:cNvSpPr>
          <p:nvPr>
            <p:ph type="sldNum" sz="quarter" idx="5"/>
          </p:nvPr>
        </p:nvSpPr>
        <p:spPr/>
        <p:txBody>
          <a:bodyPr/>
          <a:lstStyle/>
          <a:p>
            <a:fld id="{0775476F-A808-1F46-A368-07984F6DA22E}" type="slidenum">
              <a:rPr lang="en-US" smtClean="0"/>
              <a:pPr/>
              <a:t>32</a:t>
            </a:fld>
            <a:endParaRPr lang="en-US" dirty="0"/>
          </a:p>
        </p:txBody>
      </p:sp>
    </p:spTree>
    <p:extLst>
      <p:ext uri="{BB962C8B-B14F-4D97-AF65-F5344CB8AC3E}">
        <p14:creationId xmlns:p14="http://schemas.microsoft.com/office/powerpoint/2010/main" val="35362262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493595-B3A5-DA71-285B-C706989888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5EEC17-CD23-E0F4-54F5-3AC5E970C3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82F094F-0EDD-3DAA-FEF8-6FDCC034685E}"/>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7DF60F67-BE19-14FA-75EE-FAE8E7448903}"/>
              </a:ext>
            </a:extLst>
          </p:cNvPr>
          <p:cNvSpPr>
            <a:spLocks noGrp="1"/>
          </p:cNvSpPr>
          <p:nvPr>
            <p:ph type="sldNum" sz="quarter" idx="5"/>
          </p:nvPr>
        </p:nvSpPr>
        <p:spPr/>
        <p:txBody>
          <a:bodyPr/>
          <a:lstStyle/>
          <a:p>
            <a:fld id="{0775476F-A808-1F46-A368-07984F6DA22E}" type="slidenum">
              <a:rPr lang="en-US" smtClean="0"/>
              <a:pPr/>
              <a:t>33</a:t>
            </a:fld>
            <a:endParaRPr lang="en-US" dirty="0"/>
          </a:p>
        </p:txBody>
      </p:sp>
    </p:spTree>
    <p:extLst>
      <p:ext uri="{BB962C8B-B14F-4D97-AF65-F5344CB8AC3E}">
        <p14:creationId xmlns:p14="http://schemas.microsoft.com/office/powerpoint/2010/main" val="32559778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68CA4C-1279-7FD6-2B78-536BE18DC1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A06B60-821A-D99A-592D-EF649F133C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303D6B-4351-9D7E-F5FB-BB686D7D5DEB}"/>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FB820D35-C15B-B370-B7E5-DD9D252AFF49}"/>
              </a:ext>
            </a:extLst>
          </p:cNvPr>
          <p:cNvSpPr>
            <a:spLocks noGrp="1"/>
          </p:cNvSpPr>
          <p:nvPr>
            <p:ph type="sldNum" sz="quarter" idx="5"/>
          </p:nvPr>
        </p:nvSpPr>
        <p:spPr/>
        <p:txBody>
          <a:bodyPr/>
          <a:lstStyle/>
          <a:p>
            <a:fld id="{0775476F-A808-1F46-A368-07984F6DA22E}" type="slidenum">
              <a:rPr lang="en-US" smtClean="0"/>
              <a:pPr/>
              <a:t>34</a:t>
            </a:fld>
            <a:endParaRPr lang="en-US" dirty="0"/>
          </a:p>
        </p:txBody>
      </p:sp>
    </p:spTree>
    <p:extLst>
      <p:ext uri="{BB962C8B-B14F-4D97-AF65-F5344CB8AC3E}">
        <p14:creationId xmlns:p14="http://schemas.microsoft.com/office/powerpoint/2010/main" val="2120158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775476F-A808-1F46-A368-07984F6DA22E}" type="slidenum">
              <a:rPr lang="en-US" smtClean="0"/>
              <a:pPr/>
              <a:t>5</a:t>
            </a:fld>
            <a:endParaRPr lang="en-US" dirty="0"/>
          </a:p>
        </p:txBody>
      </p:sp>
    </p:spTree>
    <p:extLst>
      <p:ext uri="{BB962C8B-B14F-4D97-AF65-F5344CB8AC3E}">
        <p14:creationId xmlns:p14="http://schemas.microsoft.com/office/powerpoint/2010/main" val="14682023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603369-5731-A040-BC4B-DCB69D61FF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625A21B-63E0-0CE6-07CD-9FDCC94604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53CF15-33FE-7C7C-A176-8FD07C7BB3F1}"/>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56646C77-FAB7-D7F8-96F2-86ACE7ACD059}"/>
              </a:ext>
            </a:extLst>
          </p:cNvPr>
          <p:cNvSpPr>
            <a:spLocks noGrp="1"/>
          </p:cNvSpPr>
          <p:nvPr>
            <p:ph type="sldNum" sz="quarter" idx="5"/>
          </p:nvPr>
        </p:nvSpPr>
        <p:spPr/>
        <p:txBody>
          <a:bodyPr/>
          <a:lstStyle/>
          <a:p>
            <a:fld id="{0775476F-A808-1F46-A368-07984F6DA22E}" type="slidenum">
              <a:rPr lang="en-US" smtClean="0"/>
              <a:pPr/>
              <a:t>35</a:t>
            </a:fld>
            <a:endParaRPr lang="en-US" dirty="0"/>
          </a:p>
        </p:txBody>
      </p:sp>
    </p:spTree>
    <p:extLst>
      <p:ext uri="{BB962C8B-B14F-4D97-AF65-F5344CB8AC3E}">
        <p14:creationId xmlns:p14="http://schemas.microsoft.com/office/powerpoint/2010/main" val="18340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26E7FD-4E17-0ECE-7F13-9B7C56A9B6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99D2EB-B902-9F83-AA1B-811EBAE96A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01071A-1FBA-4031-315F-B0C4B570AA22}"/>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79BF88A2-B258-7488-091B-04435E6DBF76}"/>
              </a:ext>
            </a:extLst>
          </p:cNvPr>
          <p:cNvSpPr>
            <a:spLocks noGrp="1"/>
          </p:cNvSpPr>
          <p:nvPr>
            <p:ph type="sldNum" sz="quarter" idx="5"/>
          </p:nvPr>
        </p:nvSpPr>
        <p:spPr/>
        <p:txBody>
          <a:bodyPr/>
          <a:lstStyle/>
          <a:p>
            <a:fld id="{0775476F-A808-1F46-A368-07984F6DA22E}" type="slidenum">
              <a:rPr lang="en-US" smtClean="0"/>
              <a:pPr/>
              <a:t>36</a:t>
            </a:fld>
            <a:endParaRPr lang="en-US" dirty="0"/>
          </a:p>
        </p:txBody>
      </p:sp>
    </p:spTree>
    <p:extLst>
      <p:ext uri="{BB962C8B-B14F-4D97-AF65-F5344CB8AC3E}">
        <p14:creationId xmlns:p14="http://schemas.microsoft.com/office/powerpoint/2010/main" val="28129432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C0105E-B501-2669-EE40-A984A80219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86AF14-4B04-89D6-CCAC-0EFAAEA808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2C375D-CD77-6D54-67CF-93FFE982C95F}"/>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B639B910-CAE8-6A8E-9CF6-6F48B2E402C0}"/>
              </a:ext>
            </a:extLst>
          </p:cNvPr>
          <p:cNvSpPr>
            <a:spLocks noGrp="1"/>
          </p:cNvSpPr>
          <p:nvPr>
            <p:ph type="sldNum" sz="quarter" idx="5"/>
          </p:nvPr>
        </p:nvSpPr>
        <p:spPr/>
        <p:txBody>
          <a:bodyPr/>
          <a:lstStyle/>
          <a:p>
            <a:fld id="{0775476F-A808-1F46-A368-07984F6DA22E}" type="slidenum">
              <a:rPr lang="en-US" smtClean="0"/>
              <a:pPr/>
              <a:t>37</a:t>
            </a:fld>
            <a:endParaRPr lang="en-US" dirty="0"/>
          </a:p>
        </p:txBody>
      </p:sp>
    </p:spTree>
    <p:extLst>
      <p:ext uri="{BB962C8B-B14F-4D97-AF65-F5344CB8AC3E}">
        <p14:creationId xmlns:p14="http://schemas.microsoft.com/office/powerpoint/2010/main" val="13623989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3857A-5F4C-6C55-2357-125E4A8DCF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134C36-9BC2-D82C-7ADC-D98B1D7CF0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1A6DBE-8C93-AF36-46DE-350A0DEEA97D}"/>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0834DE91-5467-4F4F-0440-D371A64AD951}"/>
              </a:ext>
            </a:extLst>
          </p:cNvPr>
          <p:cNvSpPr>
            <a:spLocks noGrp="1"/>
          </p:cNvSpPr>
          <p:nvPr>
            <p:ph type="sldNum" sz="quarter" idx="5"/>
          </p:nvPr>
        </p:nvSpPr>
        <p:spPr/>
        <p:txBody>
          <a:bodyPr/>
          <a:lstStyle/>
          <a:p>
            <a:fld id="{0775476F-A808-1F46-A368-07984F6DA22E}" type="slidenum">
              <a:rPr lang="en-US" smtClean="0"/>
              <a:pPr/>
              <a:t>38</a:t>
            </a:fld>
            <a:endParaRPr lang="en-US" dirty="0"/>
          </a:p>
        </p:txBody>
      </p:sp>
    </p:spTree>
    <p:extLst>
      <p:ext uri="{BB962C8B-B14F-4D97-AF65-F5344CB8AC3E}">
        <p14:creationId xmlns:p14="http://schemas.microsoft.com/office/powerpoint/2010/main" val="1709569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775476F-A808-1F46-A368-07984F6DA22E}" type="slidenum">
              <a:rPr lang="en-US" smtClean="0"/>
              <a:pPr/>
              <a:t>7</a:t>
            </a:fld>
            <a:endParaRPr lang="en-US" dirty="0"/>
          </a:p>
        </p:txBody>
      </p:sp>
    </p:spTree>
    <p:extLst>
      <p:ext uri="{BB962C8B-B14F-4D97-AF65-F5344CB8AC3E}">
        <p14:creationId xmlns:p14="http://schemas.microsoft.com/office/powerpoint/2010/main" val="41503829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1F0746-CEE7-929D-43A5-33F50C7199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A5A0C9-A4E2-996F-F18D-020B3A1467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3F805B-4DC9-CDEE-B132-63DFB2922AD3}"/>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F416CD99-7A45-F874-1B72-BE7ED26890C2}"/>
              </a:ext>
            </a:extLst>
          </p:cNvPr>
          <p:cNvSpPr>
            <a:spLocks noGrp="1"/>
          </p:cNvSpPr>
          <p:nvPr>
            <p:ph type="sldNum" sz="quarter" idx="5"/>
          </p:nvPr>
        </p:nvSpPr>
        <p:spPr/>
        <p:txBody>
          <a:bodyPr/>
          <a:lstStyle/>
          <a:p>
            <a:fld id="{0775476F-A808-1F46-A368-07984F6DA22E}" type="slidenum">
              <a:rPr lang="en-US" smtClean="0"/>
              <a:pPr/>
              <a:t>10</a:t>
            </a:fld>
            <a:endParaRPr lang="en-US" dirty="0"/>
          </a:p>
        </p:txBody>
      </p:sp>
    </p:spTree>
    <p:extLst>
      <p:ext uri="{BB962C8B-B14F-4D97-AF65-F5344CB8AC3E}">
        <p14:creationId xmlns:p14="http://schemas.microsoft.com/office/powerpoint/2010/main" val="4119275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FE1B38-949C-E02D-6472-4D1562D0C6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621907-B8D6-564A-6690-185DC00234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B471C7-621C-08C3-183F-F1D37657A881}"/>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D2B0D565-4DCC-B935-4AB0-15D76DBBAEFB}"/>
              </a:ext>
            </a:extLst>
          </p:cNvPr>
          <p:cNvSpPr>
            <a:spLocks noGrp="1"/>
          </p:cNvSpPr>
          <p:nvPr>
            <p:ph type="sldNum" sz="quarter" idx="5"/>
          </p:nvPr>
        </p:nvSpPr>
        <p:spPr/>
        <p:txBody>
          <a:bodyPr/>
          <a:lstStyle/>
          <a:p>
            <a:fld id="{0775476F-A808-1F46-A368-07984F6DA22E}" type="slidenum">
              <a:rPr lang="en-US" smtClean="0"/>
              <a:pPr/>
              <a:t>11</a:t>
            </a:fld>
            <a:endParaRPr lang="en-US" dirty="0"/>
          </a:p>
        </p:txBody>
      </p:sp>
    </p:spTree>
    <p:extLst>
      <p:ext uri="{BB962C8B-B14F-4D97-AF65-F5344CB8AC3E}">
        <p14:creationId xmlns:p14="http://schemas.microsoft.com/office/powerpoint/2010/main" val="3064597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1DDA7-B59B-4A03-C6B0-3935A0B5F8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F696BB-5973-6240-3464-7007F992F4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E22F7A-0341-9D8C-1ADE-282A82824749}"/>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081A5456-0B27-9F6C-FA3D-584C987727F6}"/>
              </a:ext>
            </a:extLst>
          </p:cNvPr>
          <p:cNvSpPr>
            <a:spLocks noGrp="1"/>
          </p:cNvSpPr>
          <p:nvPr>
            <p:ph type="sldNum" sz="quarter" idx="5"/>
          </p:nvPr>
        </p:nvSpPr>
        <p:spPr/>
        <p:txBody>
          <a:bodyPr/>
          <a:lstStyle/>
          <a:p>
            <a:fld id="{0775476F-A808-1F46-A368-07984F6DA22E}" type="slidenum">
              <a:rPr lang="en-US" smtClean="0"/>
              <a:pPr/>
              <a:t>12</a:t>
            </a:fld>
            <a:endParaRPr lang="en-US" dirty="0"/>
          </a:p>
        </p:txBody>
      </p:sp>
    </p:spTree>
    <p:extLst>
      <p:ext uri="{BB962C8B-B14F-4D97-AF65-F5344CB8AC3E}">
        <p14:creationId xmlns:p14="http://schemas.microsoft.com/office/powerpoint/2010/main" val="37387048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3FACDF-E7F9-E628-ABDD-B5247A8C13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5F4696-3757-E084-AD15-42BE9AA86A9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DAA4D4-C216-0594-ED80-4CFFD3F9A992}"/>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69916058-17C1-4DC6-6F52-2782198B8231}"/>
              </a:ext>
            </a:extLst>
          </p:cNvPr>
          <p:cNvSpPr>
            <a:spLocks noGrp="1"/>
          </p:cNvSpPr>
          <p:nvPr>
            <p:ph type="sldNum" sz="quarter" idx="5"/>
          </p:nvPr>
        </p:nvSpPr>
        <p:spPr/>
        <p:txBody>
          <a:bodyPr/>
          <a:lstStyle/>
          <a:p>
            <a:fld id="{0775476F-A808-1F46-A368-07984F6DA22E}" type="slidenum">
              <a:rPr lang="en-US" smtClean="0"/>
              <a:pPr/>
              <a:t>13</a:t>
            </a:fld>
            <a:endParaRPr lang="en-US" dirty="0"/>
          </a:p>
        </p:txBody>
      </p:sp>
    </p:spTree>
    <p:extLst>
      <p:ext uri="{BB962C8B-B14F-4D97-AF65-F5344CB8AC3E}">
        <p14:creationId xmlns:p14="http://schemas.microsoft.com/office/powerpoint/2010/main" val="1760059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04E723-DFEA-1F0D-50B6-2B07ED38CB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70D75B-221A-97BE-6FED-C73083A0E0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599CB3-A56C-90F0-0EF7-EDD0EB833650}"/>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AA826E97-041A-A947-8604-F8C610BA2841}"/>
              </a:ext>
            </a:extLst>
          </p:cNvPr>
          <p:cNvSpPr>
            <a:spLocks noGrp="1"/>
          </p:cNvSpPr>
          <p:nvPr>
            <p:ph type="sldNum" sz="quarter" idx="5"/>
          </p:nvPr>
        </p:nvSpPr>
        <p:spPr/>
        <p:txBody>
          <a:bodyPr/>
          <a:lstStyle/>
          <a:p>
            <a:fld id="{0775476F-A808-1F46-A368-07984F6DA22E}" type="slidenum">
              <a:rPr lang="en-US" smtClean="0"/>
              <a:pPr/>
              <a:t>14</a:t>
            </a:fld>
            <a:endParaRPr lang="en-US" dirty="0"/>
          </a:p>
        </p:txBody>
      </p:sp>
    </p:spTree>
    <p:extLst>
      <p:ext uri="{BB962C8B-B14F-4D97-AF65-F5344CB8AC3E}">
        <p14:creationId xmlns:p14="http://schemas.microsoft.com/office/powerpoint/2010/main" val="61793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5.svg"/><Relationship Id="rId4" Type="http://schemas.openxmlformats.org/officeDocument/2006/relationships/image" Target="../media/image1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9.svg"/><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9.sv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FD90036E-D78E-7995-BEF4-F64DA613C71D}"/>
              </a:ext>
            </a:extLst>
          </p:cNvPr>
          <p:cNvSpPr>
            <a:spLocks noGrp="1"/>
          </p:cNvSpPr>
          <p:nvPr>
            <p:ph type="pic" sz="quarter" idx="10"/>
          </p:nvPr>
        </p:nvSpPr>
        <p:spPr>
          <a:xfrm>
            <a:off x="0" y="0"/>
            <a:ext cx="12192000" cy="6858000"/>
          </a:xfrm>
          <a:solidFill>
            <a:schemeClr val="tx1">
              <a:lumMod val="50000"/>
              <a:lumOff val="50000"/>
            </a:schemeClr>
          </a:solidFill>
        </p:spPr>
        <p:txBody>
          <a:bodyPr/>
          <a:lstStyle>
            <a:lvl1pPr marL="0" indent="0">
              <a:buNone/>
              <a:defRPr>
                <a:solidFill>
                  <a:schemeClr val="bg1"/>
                </a:solidFill>
              </a:defRPr>
            </a:lvl1pPr>
          </a:lstStyle>
          <a:p>
            <a:r>
              <a:rPr lang="en-US" dirty="0"/>
              <a:t>Click icon to add picture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408176" y="1463040"/>
            <a:ext cx="6327648" cy="2180543"/>
          </a:xfrm>
          <a:noFill/>
        </p:spPr>
        <p:txBody>
          <a:bodyPr anchor="b">
            <a:noAutofit/>
          </a:bodyPr>
          <a:lstStyle>
            <a:lvl1pPr algn="ctr">
              <a:defRPr sz="48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911096" y="3995928"/>
            <a:ext cx="5321808" cy="824404"/>
          </a:xfrm>
          <a:noFill/>
        </p:spPr>
        <p:txBody>
          <a:bodyPr anchor="ct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65A83-7754-90AF-ABA5-0759C2C74767}"/>
              </a:ext>
            </a:extLst>
          </p:cNvPr>
          <p:cNvSpPr/>
          <p:nvPr userDrawn="1"/>
        </p:nvSpPr>
        <p:spPr>
          <a:xfrm>
            <a:off x="-1" y="0"/>
            <a:ext cx="12188952" cy="204825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610998D-17F5-CC68-2E37-9789F050BF62}"/>
              </a:ext>
            </a:extLst>
          </p:cNvPr>
          <p:cNvSpPr>
            <a:spLocks noGrp="1"/>
          </p:cNvSpPr>
          <p:nvPr>
            <p:ph type="title"/>
          </p:nvPr>
        </p:nvSpPr>
        <p:spPr>
          <a:xfrm>
            <a:off x="932688" y="228600"/>
            <a:ext cx="9528048" cy="1600200"/>
          </a:xfrm>
        </p:spPr>
        <p:txBody>
          <a:bodyPr/>
          <a:lstStyle>
            <a:lvl1pPr>
              <a:defRPr>
                <a:solidFill>
                  <a:schemeClr val="bg1"/>
                </a:solidFill>
              </a:defRPr>
            </a:lvl1pPr>
          </a:lstStyle>
          <a:p>
            <a:r>
              <a:rPr lang="en-US"/>
              <a:t>Click to edit Master title style</a:t>
            </a:r>
          </a:p>
        </p:txBody>
      </p:sp>
      <p:sp>
        <p:nvSpPr>
          <p:cNvPr id="9" name="Content Placeholder 8">
            <a:extLst>
              <a:ext uri="{FF2B5EF4-FFF2-40B4-BE49-F238E27FC236}">
                <a16:creationId xmlns:a16="http://schemas.microsoft.com/office/drawing/2014/main" id="{1DBC944E-6F68-C409-3596-8B6F50E09B9B}"/>
              </a:ext>
            </a:extLst>
          </p:cNvPr>
          <p:cNvSpPr>
            <a:spLocks noGrp="1"/>
          </p:cNvSpPr>
          <p:nvPr>
            <p:ph sz="quarter" idx="12"/>
          </p:nvPr>
        </p:nvSpPr>
        <p:spPr>
          <a:xfrm>
            <a:off x="932688" y="2770632"/>
            <a:ext cx="2487168" cy="3502152"/>
          </a:xfrm>
        </p:spPr>
        <p:txBody>
          <a:bodyPr lIns="91440" rIns="91440"/>
          <a:lstStyle>
            <a:lvl1pPr marL="0" indent="0">
              <a:spcAft>
                <a:spcPts val="1200"/>
              </a:spcAft>
              <a:buClr>
                <a:schemeClr val="accent2"/>
              </a:buClr>
              <a:buNone/>
              <a:defRPr sz="2400">
                <a:solidFill>
                  <a:schemeClr val="tx2">
                    <a:lumMod val="25000"/>
                  </a:schemeClr>
                </a:solidFill>
              </a:defRPr>
            </a:lvl1pPr>
            <a:lvl2pPr marL="228600">
              <a:spcBef>
                <a:spcPts val="1000"/>
              </a:spcBef>
              <a:buClr>
                <a:schemeClr val="accent2"/>
              </a:buClr>
              <a:defRPr sz="2400">
                <a:solidFill>
                  <a:schemeClr val="tx2">
                    <a:lumMod val="25000"/>
                  </a:schemeClr>
                </a:solidFill>
              </a:defRPr>
            </a:lvl2pPr>
            <a:lvl3pPr marL="685800">
              <a:buClr>
                <a:schemeClr val="accent2"/>
              </a:buClr>
              <a:defRPr sz="2000">
                <a:solidFill>
                  <a:schemeClr val="tx2">
                    <a:lumMod val="25000"/>
                  </a:schemeClr>
                </a:solidFill>
              </a:defRPr>
            </a:lvl3pPr>
            <a:lvl4pPr marL="1143000">
              <a:buClr>
                <a:schemeClr val="accent2"/>
              </a:buClr>
              <a:defRPr sz="1800">
                <a:solidFill>
                  <a:schemeClr val="tx2">
                    <a:lumMod val="25000"/>
                  </a:schemeClr>
                </a:solidFill>
              </a:defRPr>
            </a:lvl4pPr>
            <a:lvl5pPr marL="1600200">
              <a:buClr>
                <a:schemeClr val="accent2"/>
              </a:buClr>
              <a:defRPr sz="1600">
                <a:solidFill>
                  <a:schemeClr val="tx2">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8">
            <a:extLst>
              <a:ext uri="{FF2B5EF4-FFF2-40B4-BE49-F238E27FC236}">
                <a16:creationId xmlns:a16="http://schemas.microsoft.com/office/drawing/2014/main" id="{450D1A9C-4404-2909-F0C4-B7571474C940}"/>
              </a:ext>
            </a:extLst>
          </p:cNvPr>
          <p:cNvSpPr>
            <a:spLocks noGrp="1"/>
          </p:cNvSpPr>
          <p:nvPr>
            <p:ph sz="quarter" idx="13"/>
          </p:nvPr>
        </p:nvSpPr>
        <p:spPr>
          <a:xfrm>
            <a:off x="3785616" y="2770632"/>
            <a:ext cx="7571232" cy="3392424"/>
          </a:xfrm>
        </p:spPr>
        <p:txBody>
          <a:bodyPr/>
          <a:lstStyle>
            <a:lvl1pPr marL="0" indent="0">
              <a:spcAft>
                <a:spcPts val="0"/>
              </a:spcAft>
              <a:buClr>
                <a:schemeClr val="accent2"/>
              </a:buClr>
              <a:buNone/>
              <a:defRPr sz="2400">
                <a:solidFill>
                  <a:schemeClr val="tx2">
                    <a:lumMod val="25000"/>
                  </a:schemeClr>
                </a:solidFill>
              </a:defRPr>
            </a:lvl1pPr>
            <a:lvl2pPr marL="228600">
              <a:spcBef>
                <a:spcPts val="1000"/>
              </a:spcBef>
              <a:buClr>
                <a:schemeClr val="accent2"/>
              </a:buClr>
              <a:defRPr sz="2400">
                <a:solidFill>
                  <a:schemeClr val="tx2">
                    <a:lumMod val="25000"/>
                  </a:schemeClr>
                </a:solidFill>
              </a:defRPr>
            </a:lvl2pPr>
            <a:lvl3pPr marL="685800">
              <a:buClr>
                <a:schemeClr val="accent2"/>
              </a:buClr>
              <a:defRPr sz="2000">
                <a:solidFill>
                  <a:schemeClr val="tx2">
                    <a:lumMod val="25000"/>
                  </a:schemeClr>
                </a:solidFill>
              </a:defRPr>
            </a:lvl3pPr>
            <a:lvl4pPr marL="1143000">
              <a:buClr>
                <a:schemeClr val="accent2"/>
              </a:buClr>
              <a:defRPr sz="1800">
                <a:solidFill>
                  <a:schemeClr val="tx2">
                    <a:lumMod val="25000"/>
                  </a:schemeClr>
                </a:solidFill>
              </a:defRPr>
            </a:lvl4pPr>
            <a:lvl5pPr marL="1600200">
              <a:buClr>
                <a:schemeClr val="accent2"/>
              </a:buClr>
              <a:defRPr sz="1600">
                <a:solidFill>
                  <a:schemeClr val="tx2">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03FE570D-F390-097A-83FE-FB9C9CD92EA6}"/>
              </a:ext>
            </a:extLst>
          </p:cNvPr>
          <p:cNvSpPr>
            <a:spLocks noGrp="1"/>
          </p:cNvSpPr>
          <p:nvPr>
            <p:ph type="ftr" sz="quarter" idx="10"/>
          </p:nvPr>
        </p:nvSpPr>
        <p:spPr>
          <a:xfrm>
            <a:off x="932688" y="6356350"/>
            <a:ext cx="4114800" cy="365125"/>
          </a:xfrm>
        </p:spPr>
        <p:txBody>
          <a:bodyPr/>
          <a:lstStyle/>
          <a:p>
            <a:r>
              <a:rPr lang="en-US" dirty="0"/>
              <a:t>Presentation title</a:t>
            </a:r>
          </a:p>
        </p:txBody>
      </p:sp>
      <p:sp>
        <p:nvSpPr>
          <p:cNvPr id="4" name="Slide Number Placeholder 3">
            <a:extLst>
              <a:ext uri="{FF2B5EF4-FFF2-40B4-BE49-F238E27FC236}">
                <a16:creationId xmlns:a16="http://schemas.microsoft.com/office/drawing/2014/main" id="{3D119F3A-839F-70D5-1136-F47387FBF61F}"/>
              </a:ext>
            </a:extLst>
          </p:cNvPr>
          <p:cNvSpPr>
            <a:spLocks noGrp="1"/>
          </p:cNvSpPr>
          <p:nvPr>
            <p:ph type="sldNum" sz="quarter" idx="11"/>
          </p:nvPr>
        </p:nvSpPr>
        <p:spPr>
          <a:xfrm>
            <a:off x="10635996" y="6356350"/>
            <a:ext cx="784860" cy="365125"/>
          </a:xfrm>
        </p:spPr>
        <p:txBody>
          <a:bodyPr/>
          <a:lstStyle/>
          <a:p>
            <a:fld id="{294A09A9-5501-47C1-A89A-A340965A2BE2}" type="slidenum">
              <a:rPr lang="en-US" smtClean="0"/>
              <a:pPr/>
              <a:t>‹#›</a:t>
            </a:fld>
            <a:endParaRPr lang="en-US" dirty="0"/>
          </a:p>
        </p:txBody>
      </p:sp>
      <p:pic>
        <p:nvPicPr>
          <p:cNvPr id="8" name="Graphic 7">
            <a:extLst>
              <a:ext uri="{FF2B5EF4-FFF2-40B4-BE49-F238E27FC236}">
                <a16:creationId xmlns:a16="http://schemas.microsoft.com/office/drawing/2014/main" id="{D1885D14-9B48-E0B1-43FF-B19F5005FDA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b="32292"/>
          <a:stretch/>
        </p:blipFill>
        <p:spPr>
          <a:xfrm>
            <a:off x="8472405" y="132047"/>
            <a:ext cx="3848748" cy="1913728"/>
          </a:xfrm>
          <a:prstGeom prst="rect">
            <a:avLst/>
          </a:prstGeom>
        </p:spPr>
      </p:pic>
      <p:sp>
        <p:nvSpPr>
          <p:cNvPr id="10" name="Rectangle 9">
            <a:extLst>
              <a:ext uri="{FF2B5EF4-FFF2-40B4-BE49-F238E27FC236}">
                <a16:creationId xmlns:a16="http://schemas.microsoft.com/office/drawing/2014/main" id="{CD7ECFC8-50F2-4F2A-960A-F4F79E198620}"/>
              </a:ext>
            </a:extLst>
          </p:cNvPr>
          <p:cNvSpPr/>
          <p:nvPr userDrawn="1"/>
        </p:nvSpPr>
        <p:spPr>
          <a:xfrm>
            <a:off x="0" y="2022420"/>
            <a:ext cx="12192000" cy="45719"/>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73990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65A83-7754-90AF-ABA5-0759C2C74767}"/>
              </a:ext>
            </a:extLst>
          </p:cNvPr>
          <p:cNvSpPr/>
          <p:nvPr userDrawn="1"/>
        </p:nvSpPr>
        <p:spPr>
          <a:xfrm>
            <a:off x="-1" y="0"/>
            <a:ext cx="12188952" cy="204825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610998D-17F5-CC68-2E37-9789F050BF62}"/>
              </a:ext>
            </a:extLst>
          </p:cNvPr>
          <p:cNvSpPr>
            <a:spLocks noGrp="1"/>
          </p:cNvSpPr>
          <p:nvPr>
            <p:ph type="title"/>
          </p:nvPr>
        </p:nvSpPr>
        <p:spPr>
          <a:xfrm>
            <a:off x="932688" y="228600"/>
            <a:ext cx="9528048" cy="1600200"/>
          </a:xfrm>
        </p:spPr>
        <p:txBody>
          <a:bodyPr/>
          <a:lstStyle>
            <a:lvl1pPr>
              <a:defRPr>
                <a:solidFill>
                  <a:schemeClr val="bg1"/>
                </a:solidFill>
              </a:defRPr>
            </a:lvl1pPr>
          </a:lstStyle>
          <a:p>
            <a:r>
              <a:rPr lang="en-US"/>
              <a:t>Click to edit Master title style</a:t>
            </a:r>
          </a:p>
        </p:txBody>
      </p:sp>
      <p:sp>
        <p:nvSpPr>
          <p:cNvPr id="9" name="Content Placeholder 8">
            <a:extLst>
              <a:ext uri="{FF2B5EF4-FFF2-40B4-BE49-F238E27FC236}">
                <a16:creationId xmlns:a16="http://schemas.microsoft.com/office/drawing/2014/main" id="{1DBC944E-6F68-C409-3596-8B6F50E09B9B}"/>
              </a:ext>
            </a:extLst>
          </p:cNvPr>
          <p:cNvSpPr>
            <a:spLocks noGrp="1"/>
          </p:cNvSpPr>
          <p:nvPr>
            <p:ph sz="quarter" idx="12"/>
          </p:nvPr>
        </p:nvSpPr>
        <p:spPr>
          <a:xfrm>
            <a:off x="932688" y="2432304"/>
            <a:ext cx="6163056" cy="3739896"/>
          </a:xfrm>
        </p:spPr>
        <p:txBody>
          <a:bodyPr lIns="91440" rIns="91440"/>
          <a:lstStyle>
            <a:lvl1pPr marL="228600" indent="-228600">
              <a:spcAft>
                <a:spcPts val="0"/>
              </a:spcAft>
              <a:buClr>
                <a:schemeClr val="accent2"/>
              </a:buClr>
              <a:buFont typeface="Arial" panose="020B0604020202020204" pitchFamily="34" charset="0"/>
              <a:buChar char="•"/>
              <a:defRPr sz="2400">
                <a:solidFill>
                  <a:schemeClr val="tx2">
                    <a:lumMod val="25000"/>
                  </a:schemeClr>
                </a:solidFill>
              </a:defRPr>
            </a:lvl1pPr>
            <a:lvl2pPr marL="685800">
              <a:spcBef>
                <a:spcPts val="500"/>
              </a:spcBef>
              <a:buClr>
                <a:schemeClr val="accent2"/>
              </a:buClr>
              <a:defRPr sz="2400">
                <a:solidFill>
                  <a:schemeClr val="tx2">
                    <a:lumMod val="25000"/>
                  </a:schemeClr>
                </a:solidFill>
              </a:defRPr>
            </a:lvl2pPr>
            <a:lvl3pPr marL="1143000">
              <a:buClr>
                <a:schemeClr val="accent2"/>
              </a:buClr>
              <a:defRPr sz="2000">
                <a:solidFill>
                  <a:schemeClr val="tx2">
                    <a:lumMod val="25000"/>
                  </a:schemeClr>
                </a:solidFill>
              </a:defRPr>
            </a:lvl3pPr>
            <a:lvl4pPr marL="1600200">
              <a:buClr>
                <a:schemeClr val="accent2"/>
              </a:buClr>
              <a:defRPr sz="1800">
                <a:solidFill>
                  <a:schemeClr val="tx2">
                    <a:lumMod val="25000"/>
                  </a:schemeClr>
                </a:solidFill>
              </a:defRPr>
            </a:lvl4pPr>
            <a:lvl5pPr marL="2057400">
              <a:buClr>
                <a:schemeClr val="accent2"/>
              </a:buClr>
              <a:defRPr sz="1600">
                <a:solidFill>
                  <a:schemeClr val="tx2">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8">
            <a:extLst>
              <a:ext uri="{FF2B5EF4-FFF2-40B4-BE49-F238E27FC236}">
                <a16:creationId xmlns:a16="http://schemas.microsoft.com/office/drawing/2014/main" id="{450D1A9C-4404-2909-F0C4-B7571474C940}"/>
              </a:ext>
            </a:extLst>
          </p:cNvPr>
          <p:cNvSpPr>
            <a:spLocks noGrp="1"/>
          </p:cNvSpPr>
          <p:nvPr>
            <p:ph sz="quarter" idx="13"/>
          </p:nvPr>
        </p:nvSpPr>
        <p:spPr>
          <a:xfrm>
            <a:off x="7424928" y="2441448"/>
            <a:ext cx="4169664" cy="3703320"/>
          </a:xfrm>
        </p:spPr>
        <p:txBody>
          <a:bodyPr/>
          <a:lstStyle>
            <a:lvl1pPr marL="0" indent="0">
              <a:spcAft>
                <a:spcPts val="0"/>
              </a:spcAft>
              <a:buClr>
                <a:schemeClr val="accent2"/>
              </a:buClr>
              <a:buNone/>
              <a:defRPr sz="2400">
                <a:solidFill>
                  <a:schemeClr val="tx2">
                    <a:lumMod val="25000"/>
                  </a:schemeClr>
                </a:solidFill>
              </a:defRPr>
            </a:lvl1pPr>
            <a:lvl2pPr marL="228600">
              <a:spcBef>
                <a:spcPts val="1000"/>
              </a:spcBef>
              <a:buClr>
                <a:schemeClr val="accent2"/>
              </a:buClr>
              <a:defRPr sz="2400">
                <a:solidFill>
                  <a:schemeClr val="tx2">
                    <a:lumMod val="25000"/>
                  </a:schemeClr>
                </a:solidFill>
              </a:defRPr>
            </a:lvl2pPr>
            <a:lvl3pPr marL="685800">
              <a:buClr>
                <a:schemeClr val="accent2"/>
              </a:buClr>
              <a:defRPr sz="2000">
                <a:solidFill>
                  <a:schemeClr val="tx2">
                    <a:lumMod val="25000"/>
                  </a:schemeClr>
                </a:solidFill>
              </a:defRPr>
            </a:lvl3pPr>
            <a:lvl4pPr marL="1143000">
              <a:buClr>
                <a:schemeClr val="accent2"/>
              </a:buClr>
              <a:defRPr sz="1800">
                <a:solidFill>
                  <a:schemeClr val="tx2">
                    <a:lumMod val="25000"/>
                  </a:schemeClr>
                </a:solidFill>
              </a:defRPr>
            </a:lvl4pPr>
            <a:lvl5pPr marL="1600200">
              <a:buClr>
                <a:schemeClr val="accent2"/>
              </a:buClr>
              <a:defRPr sz="1600">
                <a:solidFill>
                  <a:schemeClr val="tx2">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03FE570D-F390-097A-83FE-FB9C9CD92EA6}"/>
              </a:ext>
            </a:extLst>
          </p:cNvPr>
          <p:cNvSpPr>
            <a:spLocks noGrp="1"/>
          </p:cNvSpPr>
          <p:nvPr>
            <p:ph type="ftr" sz="quarter" idx="10"/>
          </p:nvPr>
        </p:nvSpPr>
        <p:spPr>
          <a:xfrm>
            <a:off x="932688" y="6356350"/>
            <a:ext cx="4114800" cy="365125"/>
          </a:xfrm>
        </p:spPr>
        <p:txBody>
          <a:bodyPr/>
          <a:lstStyle/>
          <a:p>
            <a:r>
              <a:rPr lang="en-US" dirty="0"/>
              <a:t>Presentation title</a:t>
            </a:r>
          </a:p>
        </p:txBody>
      </p:sp>
      <p:sp>
        <p:nvSpPr>
          <p:cNvPr id="4" name="Slide Number Placeholder 3">
            <a:extLst>
              <a:ext uri="{FF2B5EF4-FFF2-40B4-BE49-F238E27FC236}">
                <a16:creationId xmlns:a16="http://schemas.microsoft.com/office/drawing/2014/main" id="{3D119F3A-839F-70D5-1136-F47387FBF61F}"/>
              </a:ext>
            </a:extLst>
          </p:cNvPr>
          <p:cNvSpPr>
            <a:spLocks noGrp="1"/>
          </p:cNvSpPr>
          <p:nvPr>
            <p:ph type="sldNum" sz="quarter" idx="11"/>
          </p:nvPr>
        </p:nvSpPr>
        <p:spPr>
          <a:xfrm>
            <a:off x="10635996" y="6356350"/>
            <a:ext cx="784860" cy="365125"/>
          </a:xfrm>
        </p:spPr>
        <p:txBody>
          <a:bodyPr/>
          <a:lstStyle/>
          <a:p>
            <a:fld id="{294A09A9-5501-47C1-A89A-A340965A2BE2}" type="slidenum">
              <a:rPr lang="en-US" smtClean="0"/>
              <a:pPr/>
              <a:t>‹#›</a:t>
            </a:fld>
            <a:endParaRPr lang="en-US" dirty="0"/>
          </a:p>
        </p:txBody>
      </p:sp>
      <p:pic>
        <p:nvPicPr>
          <p:cNvPr id="8" name="Graphic 7">
            <a:extLst>
              <a:ext uri="{FF2B5EF4-FFF2-40B4-BE49-F238E27FC236}">
                <a16:creationId xmlns:a16="http://schemas.microsoft.com/office/drawing/2014/main" id="{D1885D14-9B48-E0B1-43FF-B19F5005FDA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b="32292"/>
          <a:stretch/>
        </p:blipFill>
        <p:spPr>
          <a:xfrm>
            <a:off x="8472405" y="132047"/>
            <a:ext cx="3848748" cy="1913728"/>
          </a:xfrm>
          <a:prstGeom prst="rect">
            <a:avLst/>
          </a:prstGeom>
        </p:spPr>
      </p:pic>
      <p:sp>
        <p:nvSpPr>
          <p:cNvPr id="10" name="Rectangle 9">
            <a:extLst>
              <a:ext uri="{FF2B5EF4-FFF2-40B4-BE49-F238E27FC236}">
                <a16:creationId xmlns:a16="http://schemas.microsoft.com/office/drawing/2014/main" id="{CD7ECFC8-50F2-4F2A-960A-F4F79E198620}"/>
              </a:ext>
            </a:extLst>
          </p:cNvPr>
          <p:cNvSpPr/>
          <p:nvPr userDrawn="1"/>
        </p:nvSpPr>
        <p:spPr>
          <a:xfrm>
            <a:off x="0" y="2022420"/>
            <a:ext cx="12192000" cy="45719"/>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Graphic 4">
            <a:extLst>
              <a:ext uri="{FF2B5EF4-FFF2-40B4-BE49-F238E27FC236}">
                <a16:creationId xmlns:a16="http://schemas.microsoft.com/office/drawing/2014/main" id="{1EB1C5A3-22FF-382D-3801-B6D9C4AC53E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52051"/>
          <a:stretch/>
        </p:blipFill>
        <p:spPr>
          <a:xfrm>
            <a:off x="4629335" y="1815780"/>
            <a:ext cx="5586493" cy="5042220"/>
          </a:xfrm>
          <a:prstGeom prst="rect">
            <a:avLst/>
          </a:prstGeom>
        </p:spPr>
      </p:pic>
    </p:spTree>
    <p:extLst>
      <p:ext uri="{BB962C8B-B14F-4D97-AF65-F5344CB8AC3E}">
        <p14:creationId xmlns:p14="http://schemas.microsoft.com/office/powerpoint/2010/main" val="6597676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65A83-7754-90AF-ABA5-0759C2C74767}"/>
              </a:ext>
            </a:extLst>
          </p:cNvPr>
          <p:cNvSpPr/>
          <p:nvPr userDrawn="1"/>
        </p:nvSpPr>
        <p:spPr>
          <a:xfrm>
            <a:off x="-1" y="0"/>
            <a:ext cx="12188952" cy="204825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610998D-17F5-CC68-2E37-9789F050BF62}"/>
              </a:ext>
            </a:extLst>
          </p:cNvPr>
          <p:cNvSpPr>
            <a:spLocks noGrp="1"/>
          </p:cNvSpPr>
          <p:nvPr>
            <p:ph type="title"/>
          </p:nvPr>
        </p:nvSpPr>
        <p:spPr>
          <a:xfrm>
            <a:off x="932688" y="228600"/>
            <a:ext cx="9528048" cy="1600200"/>
          </a:xfrm>
        </p:spPr>
        <p:txBody>
          <a:bodyPr/>
          <a:lstStyle>
            <a:lvl1pPr>
              <a:defRPr>
                <a:solidFill>
                  <a:schemeClr val="bg1"/>
                </a:solidFill>
              </a:defRPr>
            </a:lvl1pPr>
          </a:lstStyle>
          <a:p>
            <a:r>
              <a:rPr lang="en-US"/>
              <a:t>Click to edit Master title style</a:t>
            </a:r>
          </a:p>
        </p:txBody>
      </p:sp>
      <p:sp>
        <p:nvSpPr>
          <p:cNvPr id="11" name="Content Placeholder 8">
            <a:extLst>
              <a:ext uri="{FF2B5EF4-FFF2-40B4-BE49-F238E27FC236}">
                <a16:creationId xmlns:a16="http://schemas.microsoft.com/office/drawing/2014/main" id="{450D1A9C-4404-2909-F0C4-B7571474C940}"/>
              </a:ext>
            </a:extLst>
          </p:cNvPr>
          <p:cNvSpPr>
            <a:spLocks noGrp="1"/>
          </p:cNvSpPr>
          <p:nvPr>
            <p:ph sz="quarter" idx="13"/>
          </p:nvPr>
        </p:nvSpPr>
        <p:spPr>
          <a:xfrm>
            <a:off x="841248" y="2770632"/>
            <a:ext cx="10515600" cy="3392424"/>
          </a:xfrm>
        </p:spPr>
        <p:txBody>
          <a:bodyPr/>
          <a:lstStyle>
            <a:lvl1pPr marL="0" indent="0">
              <a:spcAft>
                <a:spcPts val="0"/>
              </a:spcAft>
              <a:buClr>
                <a:schemeClr val="accent2"/>
              </a:buClr>
              <a:buNone/>
              <a:defRPr sz="2400">
                <a:solidFill>
                  <a:schemeClr val="tx2">
                    <a:lumMod val="25000"/>
                  </a:schemeClr>
                </a:solidFill>
              </a:defRPr>
            </a:lvl1pPr>
            <a:lvl2pPr marL="228600">
              <a:spcBef>
                <a:spcPts val="1000"/>
              </a:spcBef>
              <a:buClr>
                <a:schemeClr val="accent2"/>
              </a:buClr>
              <a:defRPr sz="2400">
                <a:solidFill>
                  <a:schemeClr val="tx2">
                    <a:lumMod val="25000"/>
                  </a:schemeClr>
                </a:solidFill>
              </a:defRPr>
            </a:lvl2pPr>
            <a:lvl3pPr marL="685800">
              <a:buClr>
                <a:schemeClr val="accent2"/>
              </a:buClr>
              <a:defRPr sz="2000">
                <a:solidFill>
                  <a:schemeClr val="tx2">
                    <a:lumMod val="25000"/>
                  </a:schemeClr>
                </a:solidFill>
              </a:defRPr>
            </a:lvl3pPr>
            <a:lvl4pPr marL="1143000">
              <a:buClr>
                <a:schemeClr val="accent2"/>
              </a:buClr>
              <a:defRPr sz="1800">
                <a:solidFill>
                  <a:schemeClr val="tx2">
                    <a:lumMod val="25000"/>
                  </a:schemeClr>
                </a:solidFill>
              </a:defRPr>
            </a:lvl4pPr>
            <a:lvl5pPr marL="1600200">
              <a:buClr>
                <a:schemeClr val="accent2"/>
              </a:buClr>
              <a:defRPr sz="1600">
                <a:solidFill>
                  <a:schemeClr val="tx2">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03FE570D-F390-097A-83FE-FB9C9CD92EA6}"/>
              </a:ext>
            </a:extLst>
          </p:cNvPr>
          <p:cNvSpPr>
            <a:spLocks noGrp="1"/>
          </p:cNvSpPr>
          <p:nvPr>
            <p:ph type="ftr" sz="quarter" idx="10"/>
          </p:nvPr>
        </p:nvSpPr>
        <p:spPr>
          <a:xfrm>
            <a:off x="932688" y="6356350"/>
            <a:ext cx="4114800" cy="365125"/>
          </a:xfrm>
        </p:spPr>
        <p:txBody>
          <a:bodyPr/>
          <a:lstStyle/>
          <a:p>
            <a:r>
              <a:rPr lang="en-US" dirty="0"/>
              <a:t>Presentation title</a:t>
            </a:r>
          </a:p>
        </p:txBody>
      </p:sp>
      <p:sp>
        <p:nvSpPr>
          <p:cNvPr id="4" name="Slide Number Placeholder 3">
            <a:extLst>
              <a:ext uri="{FF2B5EF4-FFF2-40B4-BE49-F238E27FC236}">
                <a16:creationId xmlns:a16="http://schemas.microsoft.com/office/drawing/2014/main" id="{3D119F3A-839F-70D5-1136-F47387FBF61F}"/>
              </a:ext>
            </a:extLst>
          </p:cNvPr>
          <p:cNvSpPr>
            <a:spLocks noGrp="1"/>
          </p:cNvSpPr>
          <p:nvPr>
            <p:ph type="sldNum" sz="quarter" idx="11"/>
          </p:nvPr>
        </p:nvSpPr>
        <p:spPr>
          <a:xfrm>
            <a:off x="10635996" y="6356350"/>
            <a:ext cx="784860" cy="365125"/>
          </a:xfrm>
        </p:spPr>
        <p:txBody>
          <a:bodyPr/>
          <a:lstStyle/>
          <a:p>
            <a:fld id="{294A09A9-5501-47C1-A89A-A340965A2BE2}" type="slidenum">
              <a:rPr lang="en-US" smtClean="0"/>
              <a:pPr/>
              <a:t>‹#›</a:t>
            </a:fld>
            <a:endParaRPr lang="en-US" dirty="0"/>
          </a:p>
        </p:txBody>
      </p:sp>
      <p:pic>
        <p:nvPicPr>
          <p:cNvPr id="8" name="Graphic 7">
            <a:extLst>
              <a:ext uri="{FF2B5EF4-FFF2-40B4-BE49-F238E27FC236}">
                <a16:creationId xmlns:a16="http://schemas.microsoft.com/office/drawing/2014/main" id="{D1885D14-9B48-E0B1-43FF-B19F5005FDA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b="32292"/>
          <a:stretch/>
        </p:blipFill>
        <p:spPr>
          <a:xfrm>
            <a:off x="8472405" y="132047"/>
            <a:ext cx="3848748" cy="1913728"/>
          </a:xfrm>
          <a:prstGeom prst="rect">
            <a:avLst/>
          </a:prstGeom>
        </p:spPr>
      </p:pic>
      <p:sp>
        <p:nvSpPr>
          <p:cNvPr id="10" name="Rectangle 9">
            <a:extLst>
              <a:ext uri="{FF2B5EF4-FFF2-40B4-BE49-F238E27FC236}">
                <a16:creationId xmlns:a16="http://schemas.microsoft.com/office/drawing/2014/main" id="{CD7ECFC8-50F2-4F2A-960A-F4F79E198620}"/>
              </a:ext>
            </a:extLst>
          </p:cNvPr>
          <p:cNvSpPr/>
          <p:nvPr userDrawn="1"/>
        </p:nvSpPr>
        <p:spPr>
          <a:xfrm>
            <a:off x="0" y="2022420"/>
            <a:ext cx="12192000" cy="45719"/>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209998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68B802A0-174F-ED42-DB3C-30B25D7D20B7}"/>
              </a:ext>
            </a:extLst>
          </p:cNvPr>
          <p:cNvSpPr>
            <a:spLocks noGrp="1"/>
          </p:cNvSpPr>
          <p:nvPr>
            <p:ph type="pic" sz="quarter" idx="10"/>
          </p:nvPr>
        </p:nvSpPr>
        <p:spPr>
          <a:xfrm>
            <a:off x="0" y="0"/>
            <a:ext cx="12192000" cy="6858000"/>
          </a:xfrm>
          <a:solidFill>
            <a:schemeClr val="tx1">
              <a:lumMod val="50000"/>
              <a:lumOff val="50000"/>
            </a:schemeClr>
          </a:solidFill>
        </p:spPr>
        <p:txBody>
          <a:bodyPr/>
          <a:lstStyle>
            <a:lvl1pPr marL="0" indent="0">
              <a:buNone/>
              <a:defRPr>
                <a:solidFill>
                  <a:schemeClr val="bg1"/>
                </a:solidFill>
              </a:defRPr>
            </a:lvl1pPr>
          </a:lstStyle>
          <a:p>
            <a:r>
              <a:rPr lang="en-US" dirty="0"/>
              <a:t>Click icon to add picture</a:t>
            </a:r>
          </a:p>
        </p:txBody>
      </p:sp>
      <p:sp>
        <p:nvSpPr>
          <p:cNvPr id="5" name="Title 1">
            <a:extLst>
              <a:ext uri="{FF2B5EF4-FFF2-40B4-BE49-F238E27FC236}">
                <a16:creationId xmlns:a16="http://schemas.microsoft.com/office/drawing/2014/main" id="{C5682FAF-43FC-D4B4-4D6A-E5D70198C128}"/>
              </a:ext>
            </a:extLst>
          </p:cNvPr>
          <p:cNvSpPr>
            <a:spLocks noGrp="1"/>
          </p:cNvSpPr>
          <p:nvPr>
            <p:ph type="ctrTitle"/>
          </p:nvPr>
        </p:nvSpPr>
        <p:spPr>
          <a:xfrm>
            <a:off x="1627632" y="822960"/>
            <a:ext cx="6327648" cy="2221992"/>
          </a:xfrm>
          <a:noFill/>
        </p:spPr>
        <p:txBody>
          <a:bodyPr anchor="b">
            <a:noAutofit/>
          </a:bodyPr>
          <a:lstStyle>
            <a:lvl1pPr algn="l">
              <a:defRPr sz="4800">
                <a:solidFill>
                  <a:schemeClr val="bg1"/>
                </a:solidFill>
              </a:defRPr>
            </a:lvl1pPr>
          </a:lstStyle>
          <a:p>
            <a:r>
              <a:rPr lang="en-US"/>
              <a:t>Click to edit Master title style</a:t>
            </a:r>
            <a:endParaRPr lang="en-US" dirty="0"/>
          </a:p>
        </p:txBody>
      </p:sp>
      <p:sp>
        <p:nvSpPr>
          <p:cNvPr id="2" name="Subtitle 2">
            <a:extLst>
              <a:ext uri="{FF2B5EF4-FFF2-40B4-BE49-F238E27FC236}">
                <a16:creationId xmlns:a16="http://schemas.microsoft.com/office/drawing/2014/main" id="{FB724EDC-0FF4-BC78-C7CF-5B31189CBFC2}"/>
              </a:ext>
            </a:extLst>
          </p:cNvPr>
          <p:cNvSpPr>
            <a:spLocks noGrp="1"/>
          </p:cNvSpPr>
          <p:nvPr>
            <p:ph type="subTitle" idx="1"/>
          </p:nvPr>
        </p:nvSpPr>
        <p:spPr>
          <a:xfrm>
            <a:off x="1627632" y="3428999"/>
            <a:ext cx="6309360" cy="1703439"/>
          </a:xfrm>
          <a:noFill/>
        </p:spPr>
        <p:txBody>
          <a:bodyPr anchor="t">
            <a:normAutofit/>
          </a:bodyPr>
          <a:lstStyle>
            <a:lvl1pPr marL="0" indent="0" algn="l">
              <a:lnSpc>
                <a:spcPct val="130000"/>
              </a:lnSpc>
              <a:spcBef>
                <a:spcPts val="0"/>
              </a:spcBef>
              <a:buNone/>
              <a:defRPr sz="2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016006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6099048" y="530352"/>
            <a:ext cx="5385816" cy="1810512"/>
          </a:xfrm>
        </p:spPr>
        <p:txBody>
          <a:bodyPr anchor="b">
            <a:normAutofit/>
          </a:bodyPr>
          <a:lstStyle>
            <a:lvl1pPr>
              <a:defRPr sz="4000"/>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8B3132E8-A261-CEAB-129F-0FED7AD8D00C}"/>
              </a:ext>
            </a:extLst>
          </p:cNvPr>
          <p:cNvSpPr>
            <a:spLocks noGrp="1"/>
          </p:cNvSpPr>
          <p:nvPr>
            <p:ph type="pic" sz="quarter" idx="13"/>
          </p:nvPr>
        </p:nvSpPr>
        <p:spPr>
          <a:xfrm>
            <a:off x="1" y="0"/>
            <a:ext cx="5174458" cy="6858000"/>
          </a:xfrm>
        </p:spPr>
        <p:txBody>
          <a:bodyPr/>
          <a:lstStyle>
            <a:lvl1pPr marL="0" indent="0">
              <a:buNone/>
              <a:defRPr/>
            </a:lvl1pPr>
          </a:lstStyle>
          <a:p>
            <a:r>
              <a:rPr lang="en-US" dirty="0"/>
              <a:t>Click icon to add picture</a:t>
            </a:r>
          </a:p>
        </p:txBody>
      </p:sp>
      <p:sp>
        <p:nvSpPr>
          <p:cNvPr id="32" name="Content Placeholder 5">
            <a:extLst>
              <a:ext uri="{FF2B5EF4-FFF2-40B4-BE49-F238E27FC236}">
                <a16:creationId xmlns:a16="http://schemas.microsoft.com/office/drawing/2014/main" id="{9BEB2D80-6263-5794-6A1A-CFF345F7A92E}"/>
              </a:ext>
            </a:extLst>
          </p:cNvPr>
          <p:cNvSpPr>
            <a:spLocks noGrp="1"/>
          </p:cNvSpPr>
          <p:nvPr>
            <p:ph sz="quarter" idx="4"/>
          </p:nvPr>
        </p:nvSpPr>
        <p:spPr>
          <a:xfrm>
            <a:off x="6099048" y="2962656"/>
            <a:ext cx="5385816" cy="2706624"/>
          </a:xfrm>
        </p:spPr>
        <p:txBody>
          <a:bodyPr>
            <a:normAutofit/>
          </a:bodyPr>
          <a:lstStyle>
            <a:lvl1pPr marL="0" indent="0">
              <a:lnSpc>
                <a:spcPct val="100000"/>
              </a:lnSpc>
              <a:buClr>
                <a:srgbClr val="73292A"/>
              </a:buClr>
              <a:buNone/>
              <a:defRPr sz="2400"/>
            </a:lvl1pPr>
            <a:lvl2pPr marL="228600">
              <a:buClr>
                <a:srgbClr val="73292A"/>
              </a:buClr>
              <a:defRPr sz="2000"/>
            </a:lvl2pPr>
            <a:lvl3pPr marL="685800">
              <a:buClr>
                <a:srgbClr val="73292A"/>
              </a:buClr>
              <a:defRPr sz="1800"/>
            </a:lvl3pPr>
            <a:lvl4pPr marL="1143000">
              <a:buClr>
                <a:srgbClr val="73292A"/>
              </a:buClr>
              <a:defRPr sz="1600"/>
            </a:lvl4pPr>
            <a:lvl5pPr marL="1600200">
              <a:buClr>
                <a:srgbClr val="73292A"/>
              </a:buCl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a:xfrm>
            <a:off x="6099048" y="6356350"/>
            <a:ext cx="4114800" cy="365125"/>
          </a:xfrm>
        </p:spPr>
        <p:txBody>
          <a:bodyPr/>
          <a:lstStyle/>
          <a:p>
            <a:r>
              <a:rPr lang="en-US" dirty="0"/>
              <a:t>Presentation title</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a:xfrm>
            <a:off x="11234928" y="6356350"/>
            <a:ext cx="716280" cy="365125"/>
          </a:xfrm>
        </p:spPr>
        <p:txBody>
          <a:bodyPr/>
          <a:lstStyle/>
          <a:p>
            <a:fld id="{294A09A9-5501-47C1-A89A-A340965A2BE2}" type="slidenum">
              <a:rPr lang="en-US" smtClean="0"/>
              <a:pPr/>
              <a:t>‹#›</a:t>
            </a:fld>
            <a:endParaRPr lang="en-US" dirty="0"/>
          </a:p>
        </p:txBody>
      </p:sp>
      <p:sp>
        <p:nvSpPr>
          <p:cNvPr id="10" name="Rectangle 9">
            <a:extLst>
              <a:ext uri="{FF2B5EF4-FFF2-40B4-BE49-F238E27FC236}">
                <a16:creationId xmlns:a16="http://schemas.microsoft.com/office/drawing/2014/main" id="{DCAF8C32-80F8-F614-8280-02F76781F238}"/>
              </a:ext>
            </a:extLst>
          </p:cNvPr>
          <p:cNvSpPr/>
          <p:nvPr userDrawn="1"/>
        </p:nvSpPr>
        <p:spPr>
          <a:xfrm>
            <a:off x="5174459" y="0"/>
            <a:ext cx="45719"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Graphic 2">
            <a:extLst>
              <a:ext uri="{FF2B5EF4-FFF2-40B4-BE49-F238E27FC236}">
                <a16:creationId xmlns:a16="http://schemas.microsoft.com/office/drawing/2014/main" id="{02CB607F-27CE-D613-F812-E70C738FA04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34723"/>
          <a:stretch/>
        </p:blipFill>
        <p:spPr>
          <a:xfrm>
            <a:off x="9959711" y="738051"/>
            <a:ext cx="2232289" cy="5381892"/>
          </a:xfrm>
          <a:prstGeom prst="rect">
            <a:avLst/>
          </a:prstGeom>
        </p:spPr>
      </p:pic>
      <p:cxnSp>
        <p:nvCxnSpPr>
          <p:cNvPr id="4" name="Straight Connector 3">
            <a:extLst>
              <a:ext uri="{FF2B5EF4-FFF2-40B4-BE49-F238E27FC236}">
                <a16:creationId xmlns:a16="http://schemas.microsoft.com/office/drawing/2014/main" id="{0A689F60-3D32-FD74-24A9-266643081E85}"/>
              </a:ext>
            </a:extLst>
          </p:cNvPr>
          <p:cNvCxnSpPr>
            <a:cxnSpLocks/>
          </p:cNvCxnSpPr>
          <p:nvPr userDrawn="1"/>
        </p:nvCxnSpPr>
        <p:spPr>
          <a:xfrm>
            <a:off x="6189979" y="2649682"/>
            <a:ext cx="3325980"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5" name="Picture 4" descr="A picture containing text&#10;&#10;Description automatically generated">
            <a:extLst>
              <a:ext uri="{FF2B5EF4-FFF2-40B4-BE49-F238E27FC236}">
                <a16:creationId xmlns:a16="http://schemas.microsoft.com/office/drawing/2014/main" id="{B827D708-B036-EE04-B213-EC3EAAE0681B}"/>
              </a:ext>
            </a:extLst>
          </p:cNvPr>
          <p:cNvPicPr>
            <a:picLocks noChangeAspect="1"/>
          </p:cNvPicPr>
          <p:nvPr userDrawn="1"/>
        </p:nvPicPr>
        <p:blipFill>
          <a:blip r:embed="rId4" cstate="screen">
            <a:extLst>
              <a:ext uri="{BEBA8EAE-BF5A-486C-A8C5-ECC9F3942E4B}">
                <a14:imgProps xmlns:a14="http://schemas.microsoft.com/office/drawing/2010/main">
                  <a14:imgLayer r:embed="rId5">
                    <a14:imgEffect>
                      <a14:saturation sat="35000"/>
                    </a14:imgEffect>
                  </a14:imgLayer>
                </a14:imgProps>
              </a:ext>
              <a:ext uri="{28A0092B-C50C-407E-A947-70E740481C1C}">
                <a14:useLocalDpi xmlns:a14="http://schemas.microsoft.com/office/drawing/2010/main"/>
              </a:ext>
            </a:extLst>
          </a:blip>
          <a:stretch>
            <a:fillRect/>
          </a:stretch>
        </p:blipFill>
        <p:spPr>
          <a:xfrm>
            <a:off x="9029920" y="2509197"/>
            <a:ext cx="972078" cy="285381"/>
          </a:xfrm>
          <a:prstGeom prst="rect">
            <a:avLst/>
          </a:prstGeom>
        </p:spPr>
      </p:pic>
    </p:spTree>
    <p:extLst>
      <p:ext uri="{BB962C8B-B14F-4D97-AF65-F5344CB8AC3E}">
        <p14:creationId xmlns:p14="http://schemas.microsoft.com/office/powerpoint/2010/main" val="953980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68B802A0-174F-ED42-DB3C-30B25D7D20B7}"/>
              </a:ext>
            </a:extLst>
          </p:cNvPr>
          <p:cNvSpPr>
            <a:spLocks noGrp="1"/>
          </p:cNvSpPr>
          <p:nvPr>
            <p:ph type="pic" sz="quarter" idx="10"/>
          </p:nvPr>
        </p:nvSpPr>
        <p:spPr>
          <a:xfrm>
            <a:off x="0" y="0"/>
            <a:ext cx="12192000" cy="6858000"/>
          </a:xfrm>
          <a:solidFill>
            <a:schemeClr val="tx1">
              <a:lumMod val="50000"/>
              <a:lumOff val="50000"/>
            </a:schemeClr>
          </a:solidFill>
        </p:spPr>
        <p:txBody>
          <a:bodyPr/>
          <a:lstStyle>
            <a:lvl1pPr marL="0" indent="0">
              <a:buNone/>
              <a:defRPr>
                <a:solidFill>
                  <a:schemeClr val="bg1"/>
                </a:solidFill>
              </a:defRPr>
            </a:lvl1pPr>
          </a:lstStyle>
          <a:p>
            <a:r>
              <a:rPr lang="en-US" dirty="0"/>
              <a:t>Click icon to add picture</a:t>
            </a:r>
          </a:p>
        </p:txBody>
      </p:sp>
      <p:sp>
        <p:nvSpPr>
          <p:cNvPr id="5" name="Title 1">
            <a:extLst>
              <a:ext uri="{FF2B5EF4-FFF2-40B4-BE49-F238E27FC236}">
                <a16:creationId xmlns:a16="http://schemas.microsoft.com/office/drawing/2014/main" id="{C5682FAF-43FC-D4B4-4D6A-E5D70198C128}"/>
              </a:ext>
            </a:extLst>
          </p:cNvPr>
          <p:cNvSpPr>
            <a:spLocks noGrp="1"/>
          </p:cNvSpPr>
          <p:nvPr>
            <p:ph type="ctrTitle"/>
          </p:nvPr>
        </p:nvSpPr>
        <p:spPr>
          <a:xfrm>
            <a:off x="1581912" y="2185416"/>
            <a:ext cx="9052560" cy="2487168"/>
          </a:xfrm>
          <a:noFill/>
        </p:spPr>
        <p:txBody>
          <a:bodyPr anchor="ctr">
            <a:noAutofit/>
          </a:bodyPr>
          <a:lstStyle>
            <a:lvl1pPr algn="ctr">
              <a:defRPr sz="48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7F691F67-3A33-EA2C-967A-86934DA1D47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69401" b="24659"/>
          <a:stretch/>
        </p:blipFill>
        <p:spPr>
          <a:xfrm>
            <a:off x="5856445" y="726334"/>
            <a:ext cx="1898043" cy="5405332"/>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621792" y="722376"/>
            <a:ext cx="6419088" cy="2350008"/>
          </a:xfrm>
        </p:spPr>
        <p:txBody>
          <a:bodyPr anchor="b">
            <a:normAutofit/>
          </a:bodyPr>
          <a:lstStyle>
            <a:lvl1pPr algn="ctr">
              <a:defRPr sz="4400"/>
            </a:lvl1pPr>
          </a:lstStyle>
          <a:p>
            <a:r>
              <a:rPr lang="en-US"/>
              <a:t>Click to edit Master title style</a:t>
            </a:r>
            <a:endParaRPr lang="en-US" dirty="0"/>
          </a:p>
        </p:txBody>
      </p:sp>
      <p:sp>
        <p:nvSpPr>
          <p:cNvPr id="13" name="Subtitle 2">
            <a:extLst>
              <a:ext uri="{FF2B5EF4-FFF2-40B4-BE49-F238E27FC236}">
                <a16:creationId xmlns:a16="http://schemas.microsoft.com/office/drawing/2014/main" id="{F6B0D1AB-E9D6-841F-7178-F60F07AF3B37}"/>
              </a:ext>
            </a:extLst>
          </p:cNvPr>
          <p:cNvSpPr>
            <a:spLocks noGrp="1"/>
          </p:cNvSpPr>
          <p:nvPr>
            <p:ph type="subTitle" idx="1"/>
          </p:nvPr>
        </p:nvSpPr>
        <p:spPr>
          <a:xfrm>
            <a:off x="640079" y="3931920"/>
            <a:ext cx="6419088" cy="1389888"/>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Picture Placeholder 6">
            <a:extLst>
              <a:ext uri="{FF2B5EF4-FFF2-40B4-BE49-F238E27FC236}">
                <a16:creationId xmlns:a16="http://schemas.microsoft.com/office/drawing/2014/main" id="{8B3132E8-A261-CEAB-129F-0FED7AD8D00C}"/>
              </a:ext>
            </a:extLst>
          </p:cNvPr>
          <p:cNvSpPr>
            <a:spLocks noGrp="1"/>
          </p:cNvSpPr>
          <p:nvPr>
            <p:ph type="pic" sz="quarter" idx="13"/>
          </p:nvPr>
        </p:nvSpPr>
        <p:spPr>
          <a:xfrm>
            <a:off x="7754488" y="0"/>
            <a:ext cx="4434464" cy="6858000"/>
          </a:xfrm>
        </p:spPr>
        <p:txBody>
          <a:bodyPr/>
          <a:lstStyle>
            <a:lvl1pPr marL="0" indent="0">
              <a:buNone/>
              <a:defRPr/>
            </a:lvl1pPr>
          </a:lstStyle>
          <a:p>
            <a:r>
              <a:rPr lang="en-US" dirty="0"/>
              <a:t>Click icon to add picture</a:t>
            </a:r>
          </a:p>
        </p:txBody>
      </p:sp>
      <p:cxnSp>
        <p:nvCxnSpPr>
          <p:cNvPr id="11" name="Straight Connector 10">
            <a:extLst>
              <a:ext uri="{FF2B5EF4-FFF2-40B4-BE49-F238E27FC236}">
                <a16:creationId xmlns:a16="http://schemas.microsoft.com/office/drawing/2014/main" id="{DB41B1E5-0891-6540-C6C6-2E4CF929E2D5}"/>
              </a:ext>
            </a:extLst>
          </p:cNvPr>
          <p:cNvCxnSpPr>
            <a:cxnSpLocks/>
          </p:cNvCxnSpPr>
          <p:nvPr userDrawn="1"/>
        </p:nvCxnSpPr>
        <p:spPr>
          <a:xfrm>
            <a:off x="1679972" y="3432325"/>
            <a:ext cx="4376421"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12" name="Picture 11" descr="A picture containing text&#10;&#10;Description automatically generated">
            <a:extLst>
              <a:ext uri="{FF2B5EF4-FFF2-40B4-BE49-F238E27FC236}">
                <a16:creationId xmlns:a16="http://schemas.microsoft.com/office/drawing/2014/main" id="{2CA6CDBD-54C9-2154-A4D6-F432B3CF27F7}"/>
              </a:ext>
            </a:extLst>
          </p:cNvPr>
          <p:cNvPicPr>
            <a:picLocks noChangeAspect="1"/>
          </p:cNvPicPr>
          <p:nvPr userDrawn="1"/>
        </p:nvPicPr>
        <p:blipFill>
          <a:blip r:embed="rId4" cstate="screen">
            <a:extLst>
              <a:ext uri="{BEBA8EAE-BF5A-486C-A8C5-ECC9F3942E4B}">
                <a14:imgProps xmlns:a14="http://schemas.microsoft.com/office/drawing/2010/main">
                  <a14:imgLayer r:embed="rId5">
                    <a14:imgEffect>
                      <a14:saturation sat="35000"/>
                    </a14:imgEffect>
                  </a14:imgLayer>
                </a14:imgProps>
              </a:ext>
              <a:ext uri="{28A0092B-C50C-407E-A947-70E740481C1C}">
                <a14:useLocalDpi xmlns:a14="http://schemas.microsoft.com/office/drawing/2010/main"/>
              </a:ext>
            </a:extLst>
          </a:blip>
          <a:stretch>
            <a:fillRect/>
          </a:stretch>
        </p:blipFill>
        <p:spPr>
          <a:xfrm>
            <a:off x="3343169" y="3291840"/>
            <a:ext cx="972078" cy="285381"/>
          </a:xfrm>
          <a:prstGeom prst="rect">
            <a:avLst/>
          </a:prstGeom>
        </p:spPr>
      </p:pic>
      <p:sp>
        <p:nvSpPr>
          <p:cNvPr id="14" name="Rectangle 13">
            <a:extLst>
              <a:ext uri="{FF2B5EF4-FFF2-40B4-BE49-F238E27FC236}">
                <a16:creationId xmlns:a16="http://schemas.microsoft.com/office/drawing/2014/main" id="{57541814-983F-1B1C-1D5D-EBAC0D9BEB4C}"/>
              </a:ext>
            </a:extLst>
          </p:cNvPr>
          <p:cNvSpPr/>
          <p:nvPr userDrawn="1"/>
        </p:nvSpPr>
        <p:spPr>
          <a:xfrm>
            <a:off x="7711438" y="0"/>
            <a:ext cx="45719" cy="6858000"/>
          </a:xfrm>
          <a:prstGeom prst="rect">
            <a:avLst/>
          </a:prstGeom>
          <a:solidFill>
            <a:schemeClr val="tx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23173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7D338C08-B5A9-DA78-1FE4-12BEFEB61B6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6136" t="6121"/>
          <a:stretch/>
        </p:blipFill>
        <p:spPr>
          <a:xfrm rot="16200000" flipH="1" flipV="1">
            <a:off x="7528785" y="-1437953"/>
            <a:ext cx="3225262" cy="6101168"/>
          </a:xfrm>
          <a:prstGeom prst="rect">
            <a:avLst/>
          </a:prstGeom>
        </p:spPr>
      </p:pic>
      <p:sp>
        <p:nvSpPr>
          <p:cNvPr id="6" name="Rectangle 5">
            <a:extLst>
              <a:ext uri="{FF2B5EF4-FFF2-40B4-BE49-F238E27FC236}">
                <a16:creationId xmlns:a16="http://schemas.microsoft.com/office/drawing/2014/main" id="{A6865A83-7754-90AF-ABA5-0759C2C74767}"/>
              </a:ext>
            </a:extLst>
          </p:cNvPr>
          <p:cNvSpPr/>
          <p:nvPr userDrawn="1"/>
        </p:nvSpPr>
        <p:spPr>
          <a:xfrm>
            <a:off x="0" y="0"/>
            <a:ext cx="4790941"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Graphic 6">
            <a:extLst>
              <a:ext uri="{FF2B5EF4-FFF2-40B4-BE49-F238E27FC236}">
                <a16:creationId xmlns:a16="http://schemas.microsoft.com/office/drawing/2014/main" id="{230C4EDD-E959-BB97-7574-864A6EDFD37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32292"/>
          <a:stretch/>
        </p:blipFill>
        <p:spPr>
          <a:xfrm>
            <a:off x="602251" y="4944272"/>
            <a:ext cx="3848748" cy="1913728"/>
          </a:xfrm>
          <a:prstGeom prst="rect">
            <a:avLst/>
          </a:prstGeom>
        </p:spPr>
      </p:pic>
      <p:sp>
        <p:nvSpPr>
          <p:cNvPr id="2" name="Title 1">
            <a:extLst>
              <a:ext uri="{FF2B5EF4-FFF2-40B4-BE49-F238E27FC236}">
                <a16:creationId xmlns:a16="http://schemas.microsoft.com/office/drawing/2014/main" id="{3610998D-17F5-CC68-2E37-9789F050BF62}"/>
              </a:ext>
            </a:extLst>
          </p:cNvPr>
          <p:cNvSpPr>
            <a:spLocks noGrp="1"/>
          </p:cNvSpPr>
          <p:nvPr>
            <p:ph type="title"/>
          </p:nvPr>
        </p:nvSpPr>
        <p:spPr>
          <a:xfrm>
            <a:off x="932688" y="1408176"/>
            <a:ext cx="3392424" cy="4014216"/>
          </a:xfrm>
        </p:spPr>
        <p:txBody>
          <a:bodyPr/>
          <a:lstStyle>
            <a:lvl1pPr>
              <a:defRPr>
                <a:solidFill>
                  <a:schemeClr val="bg1"/>
                </a:solidFill>
              </a:defRPr>
            </a:lvl1pPr>
          </a:lstStyle>
          <a:p>
            <a:r>
              <a:rPr lang="en-US"/>
              <a:t>Click to edit Master title style</a:t>
            </a:r>
          </a:p>
        </p:txBody>
      </p:sp>
      <p:sp>
        <p:nvSpPr>
          <p:cNvPr id="9" name="Content Placeholder 8">
            <a:extLst>
              <a:ext uri="{FF2B5EF4-FFF2-40B4-BE49-F238E27FC236}">
                <a16:creationId xmlns:a16="http://schemas.microsoft.com/office/drawing/2014/main" id="{1DBC944E-6F68-C409-3596-8B6F50E09B9B}"/>
              </a:ext>
            </a:extLst>
          </p:cNvPr>
          <p:cNvSpPr>
            <a:spLocks noGrp="1"/>
          </p:cNvSpPr>
          <p:nvPr>
            <p:ph sz="quarter" idx="12"/>
          </p:nvPr>
        </p:nvSpPr>
        <p:spPr>
          <a:xfrm>
            <a:off x="5724144" y="1536192"/>
            <a:ext cx="5696712" cy="3758184"/>
          </a:xfrm>
        </p:spPr>
        <p:txBody>
          <a:bodyPr/>
          <a:lstStyle>
            <a:lvl1pPr>
              <a:spcAft>
                <a:spcPts val="600"/>
              </a:spcAft>
              <a:buClr>
                <a:schemeClr val="accent2"/>
              </a:buClr>
              <a:defRPr sz="2200"/>
            </a:lvl1pPr>
            <a:lvl2pPr>
              <a:buClr>
                <a:schemeClr val="accent2"/>
              </a:buClr>
              <a:defRPr sz="2000"/>
            </a:lvl2pPr>
            <a:lvl3pPr>
              <a:buClr>
                <a:schemeClr val="accent2"/>
              </a:buClr>
              <a:defRPr sz="1800"/>
            </a:lvl3pPr>
            <a:lvl4pPr>
              <a:buClr>
                <a:schemeClr val="accent2"/>
              </a:buClr>
              <a:defRPr sz="1600"/>
            </a:lvl4pPr>
            <a:lvl5pPr>
              <a:buClr>
                <a:schemeClr val="accent2"/>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03FE570D-F390-097A-83FE-FB9C9CD92EA6}"/>
              </a:ext>
            </a:extLst>
          </p:cNvPr>
          <p:cNvSpPr>
            <a:spLocks noGrp="1"/>
          </p:cNvSpPr>
          <p:nvPr>
            <p:ph type="ftr" sz="quarter" idx="10"/>
          </p:nvPr>
        </p:nvSpPr>
        <p:spPr>
          <a:xfrm>
            <a:off x="5724144" y="6356350"/>
            <a:ext cx="4114800" cy="365125"/>
          </a:xfrm>
        </p:spPr>
        <p:txBody>
          <a:bodyPr/>
          <a:lstStyle/>
          <a:p>
            <a:r>
              <a:rPr lang="en-US" dirty="0"/>
              <a:t>Presentation title</a:t>
            </a:r>
          </a:p>
        </p:txBody>
      </p:sp>
      <p:sp>
        <p:nvSpPr>
          <p:cNvPr id="4" name="Slide Number Placeholder 3">
            <a:extLst>
              <a:ext uri="{FF2B5EF4-FFF2-40B4-BE49-F238E27FC236}">
                <a16:creationId xmlns:a16="http://schemas.microsoft.com/office/drawing/2014/main" id="{3D119F3A-839F-70D5-1136-F47387FBF61F}"/>
              </a:ext>
            </a:extLst>
          </p:cNvPr>
          <p:cNvSpPr>
            <a:spLocks noGrp="1"/>
          </p:cNvSpPr>
          <p:nvPr>
            <p:ph type="sldNum" sz="quarter" idx="11"/>
          </p:nvPr>
        </p:nvSpPr>
        <p:spPr>
          <a:xfrm>
            <a:off x="10635996" y="6356350"/>
            <a:ext cx="784860" cy="365125"/>
          </a:xfrm>
        </p:spPr>
        <p:txBody>
          <a:bodyPr/>
          <a:lstStyle/>
          <a:p>
            <a:fld id="{294A09A9-5501-47C1-A89A-A340965A2BE2}" type="slidenum">
              <a:rPr lang="en-US" smtClean="0"/>
              <a:pPr/>
              <a:t>‹#›</a:t>
            </a:fld>
            <a:endParaRPr lang="en-US" dirty="0"/>
          </a:p>
        </p:txBody>
      </p:sp>
      <p:sp>
        <p:nvSpPr>
          <p:cNvPr id="10" name="Rectangle 9">
            <a:extLst>
              <a:ext uri="{FF2B5EF4-FFF2-40B4-BE49-F238E27FC236}">
                <a16:creationId xmlns:a16="http://schemas.microsoft.com/office/drawing/2014/main" id="{377048F4-9454-D035-3356-DD623DFCEE42}"/>
              </a:ext>
            </a:extLst>
          </p:cNvPr>
          <p:cNvSpPr/>
          <p:nvPr userDrawn="1"/>
        </p:nvSpPr>
        <p:spPr>
          <a:xfrm rot="5400000">
            <a:off x="1361771" y="3406143"/>
            <a:ext cx="6857999" cy="45719"/>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10420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with Subtitle">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68B802A0-174F-ED42-DB3C-30B25D7D20B7}"/>
              </a:ext>
            </a:extLst>
          </p:cNvPr>
          <p:cNvSpPr>
            <a:spLocks noGrp="1"/>
          </p:cNvSpPr>
          <p:nvPr>
            <p:ph type="pic" sz="quarter" idx="10"/>
          </p:nvPr>
        </p:nvSpPr>
        <p:spPr>
          <a:xfrm>
            <a:off x="0" y="0"/>
            <a:ext cx="12192000" cy="6858000"/>
          </a:xfrm>
          <a:solidFill>
            <a:schemeClr val="tx1">
              <a:lumMod val="50000"/>
              <a:lumOff val="50000"/>
            </a:schemeClr>
          </a:solidFill>
        </p:spPr>
        <p:txBody>
          <a:bodyPr/>
          <a:lstStyle>
            <a:lvl1pPr marL="0" indent="0">
              <a:buNone/>
              <a:defRPr>
                <a:solidFill>
                  <a:schemeClr val="bg1"/>
                </a:solidFill>
              </a:defRPr>
            </a:lvl1pPr>
          </a:lstStyle>
          <a:p>
            <a:r>
              <a:rPr lang="en-US" dirty="0"/>
              <a:t>Click icon to add picture</a:t>
            </a:r>
          </a:p>
        </p:txBody>
      </p:sp>
      <p:sp>
        <p:nvSpPr>
          <p:cNvPr id="5" name="Title 1">
            <a:extLst>
              <a:ext uri="{FF2B5EF4-FFF2-40B4-BE49-F238E27FC236}">
                <a16:creationId xmlns:a16="http://schemas.microsoft.com/office/drawing/2014/main" id="{C5682FAF-43FC-D4B4-4D6A-E5D70198C128}"/>
              </a:ext>
            </a:extLst>
          </p:cNvPr>
          <p:cNvSpPr>
            <a:spLocks noGrp="1"/>
          </p:cNvSpPr>
          <p:nvPr>
            <p:ph type="ctrTitle"/>
          </p:nvPr>
        </p:nvSpPr>
        <p:spPr>
          <a:xfrm>
            <a:off x="1527048" y="2276856"/>
            <a:ext cx="9144000" cy="1508760"/>
          </a:xfrm>
          <a:noFill/>
        </p:spPr>
        <p:txBody>
          <a:bodyPr anchor="ctr">
            <a:noAutofit/>
          </a:bodyPr>
          <a:lstStyle>
            <a:lvl1pPr algn="ctr">
              <a:defRPr sz="4800">
                <a:solidFill>
                  <a:schemeClr val="bg1"/>
                </a:solidFill>
              </a:defRPr>
            </a:lvl1pPr>
          </a:lstStyle>
          <a:p>
            <a:r>
              <a:rPr lang="en-US"/>
              <a:t>Click to edit Master title style</a:t>
            </a:r>
            <a:endParaRPr lang="en-US" dirty="0"/>
          </a:p>
        </p:txBody>
      </p:sp>
      <p:sp>
        <p:nvSpPr>
          <p:cNvPr id="2" name="Subtitle 2">
            <a:extLst>
              <a:ext uri="{FF2B5EF4-FFF2-40B4-BE49-F238E27FC236}">
                <a16:creationId xmlns:a16="http://schemas.microsoft.com/office/drawing/2014/main" id="{FB724EDC-0FF4-BC78-C7CF-5B31189CBFC2}"/>
              </a:ext>
            </a:extLst>
          </p:cNvPr>
          <p:cNvSpPr>
            <a:spLocks noGrp="1"/>
          </p:cNvSpPr>
          <p:nvPr>
            <p:ph type="subTitle" idx="1"/>
          </p:nvPr>
        </p:nvSpPr>
        <p:spPr>
          <a:xfrm>
            <a:off x="1527048" y="3858768"/>
            <a:ext cx="9144000" cy="841248"/>
          </a:xfrm>
          <a:noFill/>
        </p:spPr>
        <p:txBody>
          <a:bodyPr anchor="t"/>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93911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65A83-7754-90AF-ABA5-0759C2C74767}"/>
              </a:ext>
            </a:extLst>
          </p:cNvPr>
          <p:cNvSpPr/>
          <p:nvPr userDrawn="1"/>
        </p:nvSpPr>
        <p:spPr>
          <a:xfrm>
            <a:off x="-1" y="0"/>
            <a:ext cx="12188952" cy="204825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610998D-17F5-CC68-2E37-9789F050BF62}"/>
              </a:ext>
            </a:extLst>
          </p:cNvPr>
          <p:cNvSpPr>
            <a:spLocks noGrp="1"/>
          </p:cNvSpPr>
          <p:nvPr>
            <p:ph type="title"/>
          </p:nvPr>
        </p:nvSpPr>
        <p:spPr>
          <a:xfrm>
            <a:off x="932688" y="228600"/>
            <a:ext cx="9528048" cy="1600200"/>
          </a:xfrm>
        </p:spPr>
        <p:txBody>
          <a:bodyPr/>
          <a:lstStyle>
            <a:lvl1pPr>
              <a:defRPr>
                <a:solidFill>
                  <a:schemeClr val="bg1"/>
                </a:solidFill>
              </a:defRPr>
            </a:lvl1pPr>
          </a:lstStyle>
          <a:p>
            <a:r>
              <a:rPr lang="en-US"/>
              <a:t>Click to edit Master title style</a:t>
            </a:r>
          </a:p>
        </p:txBody>
      </p:sp>
      <p:sp>
        <p:nvSpPr>
          <p:cNvPr id="9" name="Content Placeholder 8">
            <a:extLst>
              <a:ext uri="{FF2B5EF4-FFF2-40B4-BE49-F238E27FC236}">
                <a16:creationId xmlns:a16="http://schemas.microsoft.com/office/drawing/2014/main" id="{1DBC944E-6F68-C409-3596-8B6F50E09B9B}"/>
              </a:ext>
            </a:extLst>
          </p:cNvPr>
          <p:cNvSpPr>
            <a:spLocks noGrp="1"/>
          </p:cNvSpPr>
          <p:nvPr>
            <p:ph sz="quarter" idx="12"/>
          </p:nvPr>
        </p:nvSpPr>
        <p:spPr>
          <a:xfrm>
            <a:off x="932688" y="2523744"/>
            <a:ext cx="4864608" cy="3694176"/>
          </a:xfrm>
        </p:spPr>
        <p:txBody>
          <a:bodyPr/>
          <a:lstStyle>
            <a:lvl1pPr marL="0" indent="0">
              <a:spcAft>
                <a:spcPts val="0"/>
              </a:spcAft>
              <a:buClr>
                <a:schemeClr val="accent2"/>
              </a:buClr>
              <a:buNone/>
              <a:defRPr sz="2400">
                <a:solidFill>
                  <a:schemeClr val="tx2">
                    <a:lumMod val="25000"/>
                  </a:schemeClr>
                </a:solidFill>
              </a:defRPr>
            </a:lvl1pPr>
            <a:lvl2pPr marL="228600">
              <a:spcBef>
                <a:spcPts val="1000"/>
              </a:spcBef>
              <a:buClr>
                <a:schemeClr val="accent2"/>
              </a:buClr>
              <a:defRPr sz="2400">
                <a:solidFill>
                  <a:schemeClr val="tx2">
                    <a:lumMod val="25000"/>
                  </a:schemeClr>
                </a:solidFill>
              </a:defRPr>
            </a:lvl2pPr>
            <a:lvl3pPr marL="685800">
              <a:buClr>
                <a:schemeClr val="accent2"/>
              </a:buClr>
              <a:defRPr sz="2000">
                <a:solidFill>
                  <a:schemeClr val="tx2">
                    <a:lumMod val="25000"/>
                  </a:schemeClr>
                </a:solidFill>
              </a:defRPr>
            </a:lvl3pPr>
            <a:lvl4pPr marL="1143000">
              <a:buClr>
                <a:schemeClr val="accent2"/>
              </a:buClr>
              <a:defRPr sz="1800">
                <a:solidFill>
                  <a:schemeClr val="tx2">
                    <a:lumMod val="25000"/>
                  </a:schemeClr>
                </a:solidFill>
              </a:defRPr>
            </a:lvl4pPr>
            <a:lvl5pPr marL="1600200">
              <a:buClr>
                <a:schemeClr val="accent2"/>
              </a:buClr>
              <a:defRPr sz="1600">
                <a:solidFill>
                  <a:schemeClr val="tx2">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8">
            <a:extLst>
              <a:ext uri="{FF2B5EF4-FFF2-40B4-BE49-F238E27FC236}">
                <a16:creationId xmlns:a16="http://schemas.microsoft.com/office/drawing/2014/main" id="{450D1A9C-4404-2909-F0C4-B7571474C940}"/>
              </a:ext>
            </a:extLst>
          </p:cNvPr>
          <p:cNvSpPr>
            <a:spLocks noGrp="1"/>
          </p:cNvSpPr>
          <p:nvPr>
            <p:ph sz="quarter" idx="13"/>
          </p:nvPr>
        </p:nvSpPr>
        <p:spPr>
          <a:xfrm>
            <a:off x="6684264" y="2523744"/>
            <a:ext cx="4864608" cy="3694176"/>
          </a:xfrm>
        </p:spPr>
        <p:txBody>
          <a:bodyPr/>
          <a:lstStyle>
            <a:lvl1pPr marL="0" indent="0">
              <a:spcAft>
                <a:spcPts val="0"/>
              </a:spcAft>
              <a:buClr>
                <a:schemeClr val="accent2"/>
              </a:buClr>
              <a:buNone/>
              <a:defRPr sz="2400">
                <a:solidFill>
                  <a:schemeClr val="tx2">
                    <a:lumMod val="25000"/>
                  </a:schemeClr>
                </a:solidFill>
              </a:defRPr>
            </a:lvl1pPr>
            <a:lvl2pPr marL="228600">
              <a:spcBef>
                <a:spcPts val="1000"/>
              </a:spcBef>
              <a:buClr>
                <a:schemeClr val="accent2"/>
              </a:buClr>
              <a:defRPr sz="2400">
                <a:solidFill>
                  <a:schemeClr val="tx2">
                    <a:lumMod val="25000"/>
                  </a:schemeClr>
                </a:solidFill>
              </a:defRPr>
            </a:lvl2pPr>
            <a:lvl3pPr marL="685800">
              <a:buClr>
                <a:schemeClr val="accent2"/>
              </a:buClr>
              <a:defRPr sz="2000">
                <a:solidFill>
                  <a:schemeClr val="tx2">
                    <a:lumMod val="25000"/>
                  </a:schemeClr>
                </a:solidFill>
              </a:defRPr>
            </a:lvl3pPr>
            <a:lvl4pPr marL="1143000">
              <a:buClr>
                <a:schemeClr val="accent2"/>
              </a:buClr>
              <a:defRPr sz="1800">
                <a:solidFill>
                  <a:schemeClr val="tx2">
                    <a:lumMod val="25000"/>
                  </a:schemeClr>
                </a:solidFill>
              </a:defRPr>
            </a:lvl4pPr>
            <a:lvl5pPr marL="1600200">
              <a:buClr>
                <a:schemeClr val="accent2"/>
              </a:buClr>
              <a:defRPr sz="1600">
                <a:solidFill>
                  <a:schemeClr val="tx2">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03FE570D-F390-097A-83FE-FB9C9CD92EA6}"/>
              </a:ext>
            </a:extLst>
          </p:cNvPr>
          <p:cNvSpPr>
            <a:spLocks noGrp="1"/>
          </p:cNvSpPr>
          <p:nvPr>
            <p:ph type="ftr" sz="quarter" idx="10"/>
          </p:nvPr>
        </p:nvSpPr>
        <p:spPr>
          <a:xfrm>
            <a:off x="932688" y="6356350"/>
            <a:ext cx="4114800" cy="365125"/>
          </a:xfrm>
        </p:spPr>
        <p:txBody>
          <a:bodyPr/>
          <a:lstStyle/>
          <a:p>
            <a:r>
              <a:rPr lang="en-US" dirty="0"/>
              <a:t>Presentation title</a:t>
            </a:r>
          </a:p>
        </p:txBody>
      </p:sp>
      <p:sp>
        <p:nvSpPr>
          <p:cNvPr id="4" name="Slide Number Placeholder 3">
            <a:extLst>
              <a:ext uri="{FF2B5EF4-FFF2-40B4-BE49-F238E27FC236}">
                <a16:creationId xmlns:a16="http://schemas.microsoft.com/office/drawing/2014/main" id="{3D119F3A-839F-70D5-1136-F47387FBF61F}"/>
              </a:ext>
            </a:extLst>
          </p:cNvPr>
          <p:cNvSpPr>
            <a:spLocks noGrp="1"/>
          </p:cNvSpPr>
          <p:nvPr>
            <p:ph type="sldNum" sz="quarter" idx="11"/>
          </p:nvPr>
        </p:nvSpPr>
        <p:spPr>
          <a:xfrm>
            <a:off x="10635996" y="6356350"/>
            <a:ext cx="784860" cy="365125"/>
          </a:xfrm>
        </p:spPr>
        <p:txBody>
          <a:bodyPr/>
          <a:lstStyle/>
          <a:p>
            <a:fld id="{294A09A9-5501-47C1-A89A-A340965A2BE2}" type="slidenum">
              <a:rPr lang="en-US" smtClean="0"/>
              <a:pPr/>
              <a:t>‹#›</a:t>
            </a:fld>
            <a:endParaRPr lang="en-US" dirty="0"/>
          </a:p>
        </p:txBody>
      </p:sp>
      <p:pic>
        <p:nvPicPr>
          <p:cNvPr id="8" name="Graphic 7">
            <a:extLst>
              <a:ext uri="{FF2B5EF4-FFF2-40B4-BE49-F238E27FC236}">
                <a16:creationId xmlns:a16="http://schemas.microsoft.com/office/drawing/2014/main" id="{D1885D14-9B48-E0B1-43FF-B19F5005FDA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b="32292"/>
          <a:stretch/>
        </p:blipFill>
        <p:spPr>
          <a:xfrm>
            <a:off x="8472405" y="132047"/>
            <a:ext cx="3848748" cy="1913728"/>
          </a:xfrm>
          <a:prstGeom prst="rect">
            <a:avLst/>
          </a:prstGeom>
        </p:spPr>
      </p:pic>
      <p:sp>
        <p:nvSpPr>
          <p:cNvPr id="10" name="Rectangle 9">
            <a:extLst>
              <a:ext uri="{FF2B5EF4-FFF2-40B4-BE49-F238E27FC236}">
                <a16:creationId xmlns:a16="http://schemas.microsoft.com/office/drawing/2014/main" id="{CD7ECFC8-50F2-4F2A-960A-F4F79E198620}"/>
              </a:ext>
            </a:extLst>
          </p:cNvPr>
          <p:cNvSpPr/>
          <p:nvPr userDrawn="1"/>
        </p:nvSpPr>
        <p:spPr>
          <a:xfrm>
            <a:off x="0" y="2022420"/>
            <a:ext cx="12192000" cy="45719"/>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68098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B7F52C37-6A33-FD57-31EC-516F581DF133}"/>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7420" b="36176"/>
          <a:stretch/>
        </p:blipFill>
        <p:spPr>
          <a:xfrm>
            <a:off x="0" y="2510651"/>
            <a:ext cx="2841744" cy="4347350"/>
          </a:xfrm>
          <a:prstGeom prst="rect">
            <a:avLst/>
          </a:prstGeom>
        </p:spPr>
      </p:pic>
      <p:sp>
        <p:nvSpPr>
          <p:cNvPr id="6" name="Rectangle 5">
            <a:extLst>
              <a:ext uri="{FF2B5EF4-FFF2-40B4-BE49-F238E27FC236}">
                <a16:creationId xmlns:a16="http://schemas.microsoft.com/office/drawing/2014/main" id="{A6865A83-7754-90AF-ABA5-0759C2C74767}"/>
              </a:ext>
            </a:extLst>
          </p:cNvPr>
          <p:cNvSpPr/>
          <p:nvPr userDrawn="1"/>
        </p:nvSpPr>
        <p:spPr>
          <a:xfrm>
            <a:off x="7397496" y="0"/>
            <a:ext cx="4790941"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610998D-17F5-CC68-2E37-9789F050BF62}"/>
              </a:ext>
            </a:extLst>
          </p:cNvPr>
          <p:cNvSpPr>
            <a:spLocks noGrp="1"/>
          </p:cNvSpPr>
          <p:nvPr>
            <p:ph type="title"/>
          </p:nvPr>
        </p:nvSpPr>
        <p:spPr>
          <a:xfrm>
            <a:off x="8101584" y="1408176"/>
            <a:ext cx="3392424" cy="4014216"/>
          </a:xfrm>
        </p:spPr>
        <p:txBody>
          <a:bodyPr/>
          <a:lstStyle>
            <a:lvl1pPr>
              <a:defRPr>
                <a:solidFill>
                  <a:schemeClr val="bg1"/>
                </a:solidFill>
              </a:defRPr>
            </a:lvl1pPr>
          </a:lstStyle>
          <a:p>
            <a:r>
              <a:rPr lang="en-US"/>
              <a:t>Click to edit Master title style</a:t>
            </a:r>
            <a:endParaRPr lang="en-US" dirty="0"/>
          </a:p>
        </p:txBody>
      </p:sp>
      <p:sp>
        <p:nvSpPr>
          <p:cNvPr id="9" name="Content Placeholder 8">
            <a:extLst>
              <a:ext uri="{FF2B5EF4-FFF2-40B4-BE49-F238E27FC236}">
                <a16:creationId xmlns:a16="http://schemas.microsoft.com/office/drawing/2014/main" id="{1DBC944E-6F68-C409-3596-8B6F50E09B9B}"/>
              </a:ext>
            </a:extLst>
          </p:cNvPr>
          <p:cNvSpPr>
            <a:spLocks noGrp="1"/>
          </p:cNvSpPr>
          <p:nvPr>
            <p:ph sz="quarter" idx="12"/>
          </p:nvPr>
        </p:nvSpPr>
        <p:spPr>
          <a:xfrm>
            <a:off x="932688" y="685800"/>
            <a:ext cx="5276088" cy="1563624"/>
          </a:xfrm>
        </p:spPr>
        <p:txBody>
          <a:bodyPr>
            <a:noAutofit/>
          </a:bodyPr>
          <a:lstStyle>
            <a:lvl1pPr marL="457200" indent="-457200">
              <a:lnSpc>
                <a:spcPct val="100000"/>
              </a:lnSpc>
              <a:spcBef>
                <a:spcPts val="1000"/>
              </a:spcBef>
              <a:spcAft>
                <a:spcPts val="0"/>
              </a:spcAft>
              <a:buClr>
                <a:schemeClr val="accent2"/>
              </a:buClr>
              <a:buFont typeface="+mj-lt"/>
              <a:buAutoNum type="arabicPeriod"/>
              <a:defRPr sz="2400">
                <a:solidFill>
                  <a:schemeClr val="tx2">
                    <a:lumMod val="25000"/>
                  </a:schemeClr>
                </a:solidFill>
              </a:defRPr>
            </a:lvl1pPr>
            <a:lvl2pPr marL="914400" indent="-457200">
              <a:buClr>
                <a:schemeClr val="accent2"/>
              </a:buClr>
              <a:buFont typeface="+mj-lt"/>
              <a:buAutoNum type="alphaLcPeriod"/>
              <a:defRPr sz="2400">
                <a:solidFill>
                  <a:schemeClr val="tx2">
                    <a:lumMod val="25000"/>
                  </a:schemeClr>
                </a:solidFill>
              </a:defRPr>
            </a:lvl2pPr>
            <a:lvl3pPr marL="1371600" indent="-457200">
              <a:buClr>
                <a:schemeClr val="accent2"/>
              </a:buClr>
              <a:buFont typeface="+mj-lt"/>
              <a:buAutoNum type="romanLcPeriod"/>
              <a:defRPr sz="2000">
                <a:solidFill>
                  <a:schemeClr val="tx2">
                    <a:lumMod val="25000"/>
                  </a:schemeClr>
                </a:solidFill>
              </a:defRPr>
            </a:lvl3pPr>
            <a:lvl4pPr marL="1714500" indent="-342900">
              <a:buClr>
                <a:schemeClr val="accent2"/>
              </a:buClr>
              <a:buFont typeface="+mj-lt"/>
              <a:buAutoNum type="arabicParenR"/>
              <a:defRPr sz="1800">
                <a:solidFill>
                  <a:schemeClr val="tx2">
                    <a:lumMod val="25000"/>
                  </a:schemeClr>
                </a:solidFill>
              </a:defRPr>
            </a:lvl4pPr>
            <a:lvl5pPr marL="2171700" indent="-342900">
              <a:buClr>
                <a:schemeClr val="accent2"/>
              </a:buClr>
              <a:buFont typeface="+mj-lt"/>
              <a:buAutoNum type="alphaLcParenR"/>
              <a:defRPr sz="1600">
                <a:solidFill>
                  <a:schemeClr val="tx2">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8">
            <a:extLst>
              <a:ext uri="{FF2B5EF4-FFF2-40B4-BE49-F238E27FC236}">
                <a16:creationId xmlns:a16="http://schemas.microsoft.com/office/drawing/2014/main" id="{EC526101-2775-A309-0B4A-DB278C3974D2}"/>
              </a:ext>
            </a:extLst>
          </p:cNvPr>
          <p:cNvSpPr>
            <a:spLocks noGrp="1"/>
          </p:cNvSpPr>
          <p:nvPr>
            <p:ph sz="quarter" idx="13"/>
          </p:nvPr>
        </p:nvSpPr>
        <p:spPr>
          <a:xfrm>
            <a:off x="932688" y="2697480"/>
            <a:ext cx="5276088" cy="3483864"/>
          </a:xfrm>
        </p:spPr>
        <p:txBody>
          <a:bodyPr/>
          <a:lstStyle>
            <a:lvl1pPr marL="0" indent="0">
              <a:spcAft>
                <a:spcPts val="0"/>
              </a:spcAft>
              <a:buClr>
                <a:schemeClr val="accent2"/>
              </a:buClr>
              <a:buNone/>
              <a:defRPr sz="2400">
                <a:solidFill>
                  <a:schemeClr val="tx2">
                    <a:lumMod val="25000"/>
                  </a:schemeClr>
                </a:solidFill>
              </a:defRPr>
            </a:lvl1pPr>
            <a:lvl2pPr marL="228600">
              <a:spcBef>
                <a:spcPts val="1000"/>
              </a:spcBef>
              <a:buClr>
                <a:schemeClr val="accent2"/>
              </a:buClr>
              <a:defRPr sz="2400">
                <a:solidFill>
                  <a:schemeClr val="tx2">
                    <a:lumMod val="25000"/>
                  </a:schemeClr>
                </a:solidFill>
              </a:defRPr>
            </a:lvl2pPr>
            <a:lvl3pPr marL="685800">
              <a:buClr>
                <a:schemeClr val="accent2"/>
              </a:buClr>
              <a:defRPr sz="1800">
                <a:solidFill>
                  <a:schemeClr val="tx2">
                    <a:lumMod val="25000"/>
                  </a:schemeClr>
                </a:solidFill>
              </a:defRPr>
            </a:lvl3pPr>
            <a:lvl4pPr marL="1143000">
              <a:buClr>
                <a:schemeClr val="accent2"/>
              </a:buClr>
              <a:defRPr sz="1600">
                <a:solidFill>
                  <a:schemeClr val="tx2">
                    <a:lumMod val="25000"/>
                  </a:schemeClr>
                </a:solidFill>
              </a:defRPr>
            </a:lvl4pPr>
            <a:lvl5pPr marL="1600200">
              <a:buClr>
                <a:schemeClr val="accent2"/>
              </a:buClr>
              <a:defRPr sz="1400">
                <a:solidFill>
                  <a:schemeClr val="tx2">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03FE570D-F390-097A-83FE-FB9C9CD92EA6}"/>
              </a:ext>
            </a:extLst>
          </p:cNvPr>
          <p:cNvSpPr>
            <a:spLocks noGrp="1"/>
          </p:cNvSpPr>
          <p:nvPr>
            <p:ph type="ftr" sz="quarter" idx="10"/>
          </p:nvPr>
        </p:nvSpPr>
        <p:spPr>
          <a:xfrm>
            <a:off x="932688" y="6356350"/>
            <a:ext cx="4114800" cy="365125"/>
          </a:xfrm>
        </p:spPr>
        <p:txBody>
          <a:bodyPr/>
          <a:lstStyle/>
          <a:p>
            <a:r>
              <a:rPr lang="en-US" dirty="0"/>
              <a:t>Presentation title</a:t>
            </a:r>
          </a:p>
        </p:txBody>
      </p:sp>
      <p:sp>
        <p:nvSpPr>
          <p:cNvPr id="4" name="Slide Number Placeholder 3">
            <a:extLst>
              <a:ext uri="{FF2B5EF4-FFF2-40B4-BE49-F238E27FC236}">
                <a16:creationId xmlns:a16="http://schemas.microsoft.com/office/drawing/2014/main" id="{3D119F3A-839F-70D5-1136-F47387FBF61F}"/>
              </a:ext>
            </a:extLst>
          </p:cNvPr>
          <p:cNvSpPr>
            <a:spLocks noGrp="1"/>
          </p:cNvSpPr>
          <p:nvPr>
            <p:ph type="sldNum" sz="quarter" idx="11"/>
          </p:nvPr>
        </p:nvSpPr>
        <p:spPr>
          <a:xfrm>
            <a:off x="10635996" y="6356350"/>
            <a:ext cx="784860" cy="365125"/>
          </a:xfrm>
        </p:spPr>
        <p:txBody>
          <a:bodyPr/>
          <a:lstStyle>
            <a:lvl1pPr>
              <a:defRPr>
                <a:solidFill>
                  <a:schemeClr val="bg1"/>
                </a:solidFill>
              </a:defRPr>
            </a:lvl1pPr>
          </a:lstStyle>
          <a:p>
            <a:fld id="{294A09A9-5501-47C1-A89A-A340965A2BE2}" type="slidenum">
              <a:rPr lang="en-US" smtClean="0"/>
              <a:pPr/>
              <a:t>‹#›</a:t>
            </a:fld>
            <a:endParaRPr lang="en-US" dirty="0"/>
          </a:p>
        </p:txBody>
      </p:sp>
      <p:pic>
        <p:nvPicPr>
          <p:cNvPr id="12" name="Graphic 11">
            <a:extLst>
              <a:ext uri="{FF2B5EF4-FFF2-40B4-BE49-F238E27FC236}">
                <a16:creationId xmlns:a16="http://schemas.microsoft.com/office/drawing/2014/main" id="{45719EF3-43BC-5F74-7396-273F72ED3CBC}"/>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32292"/>
          <a:stretch/>
        </p:blipFill>
        <p:spPr>
          <a:xfrm>
            <a:off x="8001534" y="4944272"/>
            <a:ext cx="3848748" cy="1913728"/>
          </a:xfrm>
          <a:prstGeom prst="rect">
            <a:avLst/>
          </a:prstGeom>
        </p:spPr>
      </p:pic>
      <p:sp>
        <p:nvSpPr>
          <p:cNvPr id="13" name="Rectangle 12">
            <a:extLst>
              <a:ext uri="{FF2B5EF4-FFF2-40B4-BE49-F238E27FC236}">
                <a16:creationId xmlns:a16="http://schemas.microsoft.com/office/drawing/2014/main" id="{137D205C-32E5-5A54-8D89-CB56198B06E5}"/>
              </a:ext>
            </a:extLst>
          </p:cNvPr>
          <p:cNvSpPr/>
          <p:nvPr userDrawn="1"/>
        </p:nvSpPr>
        <p:spPr>
          <a:xfrm rot="5400000">
            <a:off x="3949200" y="3406143"/>
            <a:ext cx="6857999" cy="45719"/>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87182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516D97AE-EB24-C3DA-21A1-E8EE4631ACE0}"/>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2118" r="47395" b="22709"/>
          <a:stretch/>
        </p:blipFill>
        <p:spPr>
          <a:xfrm flipH="1">
            <a:off x="4448831" y="805912"/>
            <a:ext cx="1464735" cy="4961437"/>
          </a:xfrm>
          <a:prstGeom prst="rect">
            <a:avLst/>
          </a:prstGeom>
        </p:spPr>
      </p:pic>
      <p:sp>
        <p:nvSpPr>
          <p:cNvPr id="10" name="Rectangle 9">
            <a:extLst>
              <a:ext uri="{FF2B5EF4-FFF2-40B4-BE49-F238E27FC236}">
                <a16:creationId xmlns:a16="http://schemas.microsoft.com/office/drawing/2014/main" id="{5CBF43B9-3946-05E6-521F-EE4BB59B49D0}"/>
              </a:ext>
            </a:extLst>
          </p:cNvPr>
          <p:cNvSpPr/>
          <p:nvPr userDrawn="1"/>
        </p:nvSpPr>
        <p:spPr>
          <a:xfrm>
            <a:off x="4434840" y="0"/>
            <a:ext cx="45719" cy="6858000"/>
          </a:xfrm>
          <a:prstGeom prst="rect">
            <a:avLst/>
          </a:prstGeom>
          <a:solidFill>
            <a:schemeClr val="tx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E14DEF57-E0D6-D7CA-5D3C-FC97EAB0620A}"/>
              </a:ext>
            </a:extLst>
          </p:cNvPr>
          <p:cNvSpPr>
            <a:spLocks noGrp="1"/>
          </p:cNvSpPr>
          <p:nvPr>
            <p:ph type="title"/>
          </p:nvPr>
        </p:nvSpPr>
        <p:spPr>
          <a:xfrm>
            <a:off x="5193792" y="557784"/>
            <a:ext cx="6419088" cy="1929384"/>
          </a:xfrm>
        </p:spPr>
        <p:txBody>
          <a:bodyPr anchor="b">
            <a:normAutofit/>
          </a:bodyPr>
          <a:lstStyle>
            <a:lvl1pPr algn="ctr">
              <a:defRPr sz="4400"/>
            </a:lvl1pPr>
          </a:lstStyle>
          <a:p>
            <a:r>
              <a:rPr lang="en-US"/>
              <a:t>Click to edit Master title style</a:t>
            </a:r>
            <a:endParaRPr lang="en-US" dirty="0"/>
          </a:p>
        </p:txBody>
      </p:sp>
      <p:sp>
        <p:nvSpPr>
          <p:cNvPr id="8" name="Picture Placeholder 6">
            <a:extLst>
              <a:ext uri="{FF2B5EF4-FFF2-40B4-BE49-F238E27FC236}">
                <a16:creationId xmlns:a16="http://schemas.microsoft.com/office/drawing/2014/main" id="{930B4666-31C5-1F2B-27D9-2A9F6EC970DD}"/>
              </a:ext>
            </a:extLst>
          </p:cNvPr>
          <p:cNvSpPr>
            <a:spLocks noGrp="1"/>
          </p:cNvSpPr>
          <p:nvPr>
            <p:ph type="pic" sz="quarter" idx="13"/>
          </p:nvPr>
        </p:nvSpPr>
        <p:spPr>
          <a:xfrm>
            <a:off x="0" y="0"/>
            <a:ext cx="4434464" cy="6858000"/>
          </a:xfrm>
        </p:spPr>
        <p:txBody>
          <a:bodyPr/>
          <a:lstStyle>
            <a:lvl1pPr marL="0" indent="0">
              <a:buNone/>
              <a:defRPr/>
            </a:lvl1pPr>
          </a:lstStyle>
          <a:p>
            <a:r>
              <a:rPr lang="en-US" dirty="0"/>
              <a:t>Click icon to add picture</a:t>
            </a:r>
          </a:p>
        </p:txBody>
      </p:sp>
      <p:sp>
        <p:nvSpPr>
          <p:cNvPr id="9" name="Content Placeholder 8">
            <a:extLst>
              <a:ext uri="{FF2B5EF4-FFF2-40B4-BE49-F238E27FC236}">
                <a16:creationId xmlns:a16="http://schemas.microsoft.com/office/drawing/2014/main" id="{1DBC944E-6F68-C409-3596-8B6F50E09B9B}"/>
              </a:ext>
            </a:extLst>
          </p:cNvPr>
          <p:cNvSpPr>
            <a:spLocks noGrp="1"/>
          </p:cNvSpPr>
          <p:nvPr>
            <p:ph sz="quarter" idx="12"/>
          </p:nvPr>
        </p:nvSpPr>
        <p:spPr>
          <a:xfrm>
            <a:off x="5193792" y="3328416"/>
            <a:ext cx="6419088" cy="2441448"/>
          </a:xfrm>
        </p:spPr>
        <p:txBody>
          <a:bodyPr/>
          <a:lstStyle>
            <a:lvl1pPr marL="0" indent="0" algn="ctr">
              <a:lnSpc>
                <a:spcPct val="90000"/>
              </a:lnSpc>
              <a:spcAft>
                <a:spcPts val="1200"/>
              </a:spcAft>
              <a:buClr>
                <a:schemeClr val="accent2"/>
              </a:buClr>
              <a:buNone/>
              <a:defRPr sz="2400">
                <a:solidFill>
                  <a:schemeClr val="tx2">
                    <a:lumMod val="25000"/>
                  </a:schemeClr>
                </a:solidFill>
              </a:defRPr>
            </a:lvl1pPr>
            <a:lvl2pPr algn="ctr">
              <a:buClr>
                <a:schemeClr val="accent2"/>
              </a:buClr>
              <a:defRPr sz="2000">
                <a:solidFill>
                  <a:schemeClr val="tx2">
                    <a:lumMod val="25000"/>
                  </a:schemeClr>
                </a:solidFill>
              </a:defRPr>
            </a:lvl2pPr>
            <a:lvl3pPr algn="ctr">
              <a:buClr>
                <a:schemeClr val="accent2"/>
              </a:buClr>
              <a:defRPr sz="1800">
                <a:solidFill>
                  <a:schemeClr val="tx2">
                    <a:lumMod val="25000"/>
                  </a:schemeClr>
                </a:solidFill>
              </a:defRPr>
            </a:lvl3pPr>
            <a:lvl4pPr algn="ctr">
              <a:buClr>
                <a:schemeClr val="accent2"/>
              </a:buClr>
              <a:defRPr sz="1600">
                <a:solidFill>
                  <a:schemeClr val="tx2">
                    <a:lumMod val="25000"/>
                  </a:schemeClr>
                </a:solidFill>
              </a:defRPr>
            </a:lvl4pPr>
            <a:lvl5pPr algn="ctr">
              <a:buClr>
                <a:schemeClr val="accent2"/>
              </a:buClr>
              <a:defRPr sz="1400">
                <a:solidFill>
                  <a:schemeClr val="tx2">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03FE570D-F390-097A-83FE-FB9C9CD92EA6}"/>
              </a:ext>
            </a:extLst>
          </p:cNvPr>
          <p:cNvSpPr>
            <a:spLocks noGrp="1"/>
          </p:cNvSpPr>
          <p:nvPr>
            <p:ph type="ftr" sz="quarter" idx="10"/>
          </p:nvPr>
        </p:nvSpPr>
        <p:spPr>
          <a:xfrm>
            <a:off x="5193792" y="6356350"/>
            <a:ext cx="4114800" cy="365125"/>
          </a:xfrm>
        </p:spPr>
        <p:txBody>
          <a:bodyPr/>
          <a:lstStyle/>
          <a:p>
            <a:r>
              <a:rPr lang="en-US" dirty="0"/>
              <a:t>Presentation title</a:t>
            </a:r>
          </a:p>
        </p:txBody>
      </p:sp>
      <p:sp>
        <p:nvSpPr>
          <p:cNvPr id="4" name="Slide Number Placeholder 3">
            <a:extLst>
              <a:ext uri="{FF2B5EF4-FFF2-40B4-BE49-F238E27FC236}">
                <a16:creationId xmlns:a16="http://schemas.microsoft.com/office/drawing/2014/main" id="{3D119F3A-839F-70D5-1136-F47387FBF61F}"/>
              </a:ext>
            </a:extLst>
          </p:cNvPr>
          <p:cNvSpPr>
            <a:spLocks noGrp="1"/>
          </p:cNvSpPr>
          <p:nvPr>
            <p:ph type="sldNum" sz="quarter" idx="11"/>
          </p:nvPr>
        </p:nvSpPr>
        <p:spPr>
          <a:xfrm>
            <a:off x="10635996" y="6356350"/>
            <a:ext cx="784860" cy="365125"/>
          </a:xfrm>
        </p:spPr>
        <p:txBody>
          <a:bodyPr/>
          <a:lstStyle/>
          <a:p>
            <a:fld id="{294A09A9-5501-47C1-A89A-A340965A2BE2}" type="slidenum">
              <a:rPr lang="en-US" smtClean="0"/>
              <a:pPr/>
              <a:t>‹#›</a:t>
            </a:fld>
            <a:endParaRPr lang="en-US" dirty="0"/>
          </a:p>
        </p:txBody>
      </p:sp>
      <p:cxnSp>
        <p:nvCxnSpPr>
          <p:cNvPr id="13" name="Straight Connector 12">
            <a:extLst>
              <a:ext uri="{FF2B5EF4-FFF2-40B4-BE49-F238E27FC236}">
                <a16:creationId xmlns:a16="http://schemas.microsoft.com/office/drawing/2014/main" id="{689EEBF9-800C-88AE-FE83-60B5F47AFC14}"/>
              </a:ext>
            </a:extLst>
          </p:cNvPr>
          <p:cNvCxnSpPr>
            <a:cxnSpLocks/>
          </p:cNvCxnSpPr>
          <p:nvPr userDrawn="1"/>
        </p:nvCxnSpPr>
        <p:spPr>
          <a:xfrm>
            <a:off x="6174481" y="2843389"/>
            <a:ext cx="4376421"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14" name="Picture 13" descr="A picture containing text&#10;&#10;Description automatically generated">
            <a:extLst>
              <a:ext uri="{FF2B5EF4-FFF2-40B4-BE49-F238E27FC236}">
                <a16:creationId xmlns:a16="http://schemas.microsoft.com/office/drawing/2014/main" id="{301D77B6-9ED1-094C-66A3-7D5AB0CDEA47}"/>
              </a:ext>
            </a:extLst>
          </p:cNvPr>
          <p:cNvPicPr>
            <a:picLocks noChangeAspect="1"/>
          </p:cNvPicPr>
          <p:nvPr userDrawn="1"/>
        </p:nvPicPr>
        <p:blipFill>
          <a:blip r:embed="rId4" cstate="screen">
            <a:extLst>
              <a:ext uri="{BEBA8EAE-BF5A-486C-A8C5-ECC9F3942E4B}">
                <a14:imgProps xmlns:a14="http://schemas.microsoft.com/office/drawing/2010/main">
                  <a14:imgLayer r:embed="rId5">
                    <a14:imgEffect>
                      <a14:saturation sat="35000"/>
                    </a14:imgEffect>
                  </a14:imgLayer>
                </a14:imgProps>
              </a:ext>
              <a:ext uri="{28A0092B-C50C-407E-A947-70E740481C1C}">
                <a14:useLocalDpi xmlns:a14="http://schemas.microsoft.com/office/drawing/2010/main"/>
              </a:ext>
            </a:extLst>
          </a:blip>
          <a:stretch>
            <a:fillRect/>
          </a:stretch>
        </p:blipFill>
        <p:spPr>
          <a:xfrm>
            <a:off x="7914042" y="2702904"/>
            <a:ext cx="972078" cy="285381"/>
          </a:xfrm>
          <a:prstGeom prst="rect">
            <a:avLst/>
          </a:prstGeom>
        </p:spPr>
      </p:pic>
    </p:spTree>
    <p:extLst>
      <p:ext uri="{BB962C8B-B14F-4D97-AF65-F5344CB8AC3E}">
        <p14:creationId xmlns:p14="http://schemas.microsoft.com/office/powerpoint/2010/main" val="1942649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381000" y="6356350"/>
            <a:ext cx="4114800" cy="365125"/>
          </a:xfrm>
          <a:prstGeom prst="rect">
            <a:avLst/>
          </a:prstGeom>
        </p:spPr>
        <p:txBody>
          <a:bodyPr vert="horz" lIns="91440" tIns="45720" rIns="91440" bIns="45720" rtlCol="0" anchor="ctr"/>
          <a:lstStyle>
            <a:lvl1pPr algn="l">
              <a:defRPr sz="1200">
                <a:solidFill>
                  <a:schemeClr val="tx1"/>
                </a:solidFill>
                <a:latin typeface="Gill Sans Nova Light" panose="020F0302020204030204" pitchFamily="34" charset="0"/>
                <a:cs typeface="Gill Sans Nova Light" panose="020F0302020204030204"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11026140" y="6356350"/>
            <a:ext cx="784860" cy="365125"/>
          </a:xfrm>
          <a:prstGeom prst="rect">
            <a:avLst/>
          </a:prstGeom>
        </p:spPr>
        <p:txBody>
          <a:bodyPr vert="horz" lIns="91440" tIns="45720" rIns="91440" bIns="45720" rtlCol="0" anchor="ctr"/>
          <a:lstStyle>
            <a:lvl1pPr algn="r">
              <a:defRPr sz="1200">
                <a:solidFill>
                  <a:schemeClr val="tx1"/>
                </a:solidFill>
                <a:latin typeface="Gill Sans Nova Light" panose="020F0302020204030204" pitchFamily="34" charset="0"/>
                <a:cs typeface="Gill Sans Nova Light" panose="020F03020202040302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76" r:id="rId4"/>
    <p:sldLayoutId id="2147483678" r:id="rId5"/>
    <p:sldLayoutId id="2147483684" r:id="rId6"/>
    <p:sldLayoutId id="2147483677" r:id="rId7"/>
    <p:sldLayoutId id="2147483679" r:id="rId8"/>
    <p:sldLayoutId id="2147483680" r:id="rId9"/>
    <p:sldLayoutId id="2147483681" r:id="rId10"/>
    <p:sldLayoutId id="2147483682" r:id="rId11"/>
    <p:sldLayoutId id="2147483683" r:id="rId12"/>
    <p:sldLayoutId id="2147483685" r:id="rId13"/>
  </p:sldLayoutIdLst>
  <p:hf hdr="0" dt="0"/>
  <p:txStyles>
    <p:titleStyle>
      <a:lvl1pPr algn="l" defTabSz="914400" rtl="0" eaLnBrk="1" latinLnBrk="0" hangingPunct="1">
        <a:lnSpc>
          <a:spcPct val="90000"/>
        </a:lnSpc>
        <a:spcBef>
          <a:spcPct val="0"/>
        </a:spcBef>
        <a:buNone/>
        <a:defRPr sz="4400" kern="1200">
          <a:solidFill>
            <a:schemeClr val="accent3"/>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accent3"/>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6.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7.jp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8.png"/><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9.png"/><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20.png"/><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21.jpg"/><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22.png"/><Relationship Id="rId4" Type="http://schemas.microsoft.com/office/2007/relationships/hdphoto" Target="../media/hdphoto1.wdp"/></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23.png"/><Relationship Id="rId4" Type="http://schemas.microsoft.com/office/2007/relationships/hdphoto" Target="../media/hdphoto1.wdp"/></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24.png"/><Relationship Id="rId4" Type="http://schemas.microsoft.com/office/2007/relationships/hdphoto" Target="../media/hdphoto1.wdp"/></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25.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26.png"/><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27.png"/><Relationship Id="rId4" Type="http://schemas.microsoft.com/office/2007/relationships/hdphoto" Target="../media/hdphoto1.wdp"/></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microsoft.com/office/2007/relationships/hdphoto" Target="../media/hdphoto1.wdp"/></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microsoft.com/office/2007/relationships/hdphoto" Target="../media/hdphoto1.wdp"/></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image" Target="../media/image28.png"/><Relationship Id="rId4" Type="http://schemas.microsoft.com/office/2007/relationships/hdphoto" Target="../media/hdphoto1.wdp"/></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microsoft.com/office/2007/relationships/hdphoto" Target="../media/hdphoto1.wdp"/></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microsoft.com/office/2007/relationships/hdphoto" Target="../media/hdphoto1.wdp"/></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microsoft.com/office/2007/relationships/hdphoto" Target="../media/hdphoto1.wdp"/></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microsoft.com/office/2007/relationships/hdphoto" Target="../media/hdphoto1.wdp"/></Relationships>
</file>

<file path=ppt/slides/_rels/slide3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3.xml"/><Relationship Id="rId5" Type="http://schemas.microsoft.com/office/2007/relationships/hdphoto" Target="../media/hdphoto2.wdp"/><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llustration of the lungs Generative AI">
            <a:extLst>
              <a:ext uri="{FF2B5EF4-FFF2-40B4-BE49-F238E27FC236}">
                <a16:creationId xmlns:a16="http://schemas.microsoft.com/office/drawing/2014/main" id="{B86C992A-95E0-71AF-EF9F-6816BC553C27}"/>
              </a:ext>
            </a:extLst>
          </p:cNvPr>
          <p:cNvPicPr>
            <a:picLocks noChangeAspect="1" noChangeArrowheads="1"/>
          </p:cNvPicPr>
          <p:nvPr/>
        </p:nvPicPr>
        <p:blipFill>
          <a:blip r:embed="rId2">
            <a:duotone>
              <a:prstClr val="black"/>
              <a:srgbClr val="E8DAC4">
                <a:lumMod val="75000"/>
                <a:tint val="45000"/>
                <a:satMod val="400000"/>
              </a:srgbClr>
            </a:duotone>
            <a:extLst>
              <a:ext uri="{BEBA8EAE-BF5A-486C-A8C5-ECC9F3942E4B}">
                <a14:imgProps xmlns:a14="http://schemas.microsoft.com/office/drawing/2010/main">
                  <a14:imgLayer r:embed="rId3">
                    <a14:imgEffect>
                      <a14:backgroundRemoval t="799" b="89776" l="9744" r="89776">
                        <a14:foregroundMark x1="54153" y1="13578" x2="54313" y2="6390"/>
                        <a14:foregroundMark x1="54313" y1="6390" x2="60064" y2="639"/>
                        <a14:foregroundMark x1="60064" y1="639" x2="67732" y2="3355"/>
                        <a14:foregroundMark x1="67732" y1="3355" x2="75719" y2="0"/>
                        <a14:foregroundMark x1="75719" y1="0" x2="82907" y2="1917"/>
                        <a14:foregroundMark x1="82907" y1="1917" x2="84345" y2="9105"/>
                        <a14:foregroundMark x1="84345" y1="9105" x2="80351" y2="16134"/>
                        <a14:foregroundMark x1="80351" y1="16134" x2="88658" y2="18530"/>
                        <a14:foregroundMark x1="88658" y1="18530" x2="92013" y2="26038"/>
                        <a14:foregroundMark x1="92013" y1="26038" x2="89137" y2="33387"/>
                        <a14:foregroundMark x1="89137" y1="33387" x2="93450" y2="40895"/>
                        <a14:foregroundMark x1="93450" y1="40895" x2="87700" y2="56230"/>
                        <a14:foregroundMark x1="87700" y1="56230" x2="86102" y2="98882"/>
                        <a14:foregroundMark x1="86102" y1="98882" x2="82428" y2="92173"/>
                        <a14:foregroundMark x1="82428" y1="92173" x2="72843" y2="92812"/>
                        <a14:foregroundMark x1="72843" y1="92812" x2="60863" y2="90415"/>
                        <a14:foregroundMark x1="60863" y1="90415" x2="21246" y2="92332"/>
                        <a14:foregroundMark x1="21246" y1="92332" x2="13319" y2="89594"/>
                        <a14:foregroundMark x1="10604" y1="53008" x2="10652" y2="52410"/>
                        <a14:foregroundMark x1="50107" y1="9374" x2="53674" y2="11342"/>
                        <a14:foregroundMark x1="54153" y1="5911" x2="61502" y2="1917"/>
                        <a14:foregroundMark x1="61502" y1="1917" x2="81789" y2="799"/>
                        <a14:foregroundMark x1="81789" y1="799" x2="82588" y2="5431"/>
                        <a14:backgroundMark x1="48562" y1="3355" x2="44249" y2="11981"/>
                        <a14:backgroundMark x1="44249" y1="11981" x2="30990" y2="24121"/>
                        <a14:backgroundMark x1="30990" y1="24121" x2="23323" y2="27796"/>
                        <a14:backgroundMark x1="23323" y1="27796" x2="12620" y2="53195"/>
                        <a14:backgroundMark x1="12620" y1="53195" x2="9105" y2="90895"/>
                        <a14:backgroundMark x1="9105" y1="90895" x2="6390" y2="84345"/>
                        <a14:backgroundMark x1="6390" y1="84345" x2="11022" y2="87061"/>
                        <a14:backgroundMark x1="28115" y1="19808" x2="17412" y2="28594"/>
                        <a14:backgroundMark x1="17412" y1="28594" x2="8626" y2="44728"/>
                        <a14:backgroundMark x1="8626" y1="44728" x2="11342" y2="51597"/>
                        <a14:backgroundMark x1="11342" y1="51597" x2="25080" y2="20288"/>
                      </a14:backgroundRemoval>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6001524" y="1"/>
            <a:ext cx="6354862" cy="6857999"/>
          </a:xfrm>
          <a:prstGeom prst="rect">
            <a:avLst/>
          </a:prstGeom>
          <a:solidFill>
            <a:schemeClr val="tx1">
              <a:lumMod val="95000"/>
              <a:lumOff val="5000"/>
            </a:schemeClr>
          </a:solidFill>
        </p:spPr>
      </p:pic>
      <p:sp>
        <p:nvSpPr>
          <p:cNvPr id="5" name="Title 2">
            <a:extLst>
              <a:ext uri="{FF2B5EF4-FFF2-40B4-BE49-F238E27FC236}">
                <a16:creationId xmlns:a16="http://schemas.microsoft.com/office/drawing/2014/main" id="{D05FC01D-18A9-C5A7-B2C3-F07B8E19BCD8}"/>
              </a:ext>
            </a:extLst>
          </p:cNvPr>
          <p:cNvSpPr>
            <a:spLocks noGrp="1"/>
          </p:cNvSpPr>
          <p:nvPr>
            <p:ph type="ctrTitle"/>
          </p:nvPr>
        </p:nvSpPr>
        <p:spPr>
          <a:xfrm>
            <a:off x="651912" y="762636"/>
            <a:ext cx="6354862" cy="2180543"/>
          </a:xfrm>
        </p:spPr>
        <p:txBody>
          <a:bodyPr/>
          <a:lstStyle/>
          <a:p>
            <a:r>
              <a:rPr lang="en-US" dirty="0"/>
              <a:t>Next-Gen Lung Disease Detection</a:t>
            </a:r>
          </a:p>
        </p:txBody>
      </p:sp>
      <p:sp>
        <p:nvSpPr>
          <p:cNvPr id="6" name="Subtitle 3">
            <a:extLst>
              <a:ext uri="{FF2B5EF4-FFF2-40B4-BE49-F238E27FC236}">
                <a16:creationId xmlns:a16="http://schemas.microsoft.com/office/drawing/2014/main" id="{2A573B95-0065-B920-D7C6-5C4FF7B50BA1}"/>
              </a:ext>
            </a:extLst>
          </p:cNvPr>
          <p:cNvSpPr>
            <a:spLocks noGrp="1"/>
          </p:cNvSpPr>
          <p:nvPr>
            <p:ph type="subTitle" idx="1"/>
          </p:nvPr>
        </p:nvSpPr>
        <p:spPr>
          <a:xfrm>
            <a:off x="1055174" y="3146366"/>
            <a:ext cx="5344696" cy="2367926"/>
          </a:xfrm>
        </p:spPr>
        <p:txBody>
          <a:bodyPr numCol="1">
            <a:normAutofit/>
          </a:bodyPr>
          <a:lstStyle/>
          <a:p>
            <a:pPr algn="just"/>
            <a:r>
              <a:rPr lang="en-US" dirty="0"/>
              <a:t>Ganesh M                  RA2211026010146</a:t>
            </a:r>
          </a:p>
          <a:p>
            <a:pPr algn="just"/>
            <a:r>
              <a:rPr lang="en-US" dirty="0"/>
              <a:t>Mohit G                     RA2211026010142</a:t>
            </a:r>
          </a:p>
          <a:p>
            <a:pPr algn="just"/>
            <a:r>
              <a:rPr lang="en-US" dirty="0"/>
              <a:t>Ganesh T                   RA2211026010147</a:t>
            </a:r>
          </a:p>
          <a:p>
            <a:pPr algn="just"/>
            <a:r>
              <a:rPr lang="en-US" dirty="0"/>
              <a:t>Abhiram M                 RA2211026010152</a:t>
            </a:r>
          </a:p>
        </p:txBody>
      </p:sp>
      <p:cxnSp>
        <p:nvCxnSpPr>
          <p:cNvPr id="7" name="Straight Connector 6">
            <a:extLst>
              <a:ext uri="{FF2B5EF4-FFF2-40B4-BE49-F238E27FC236}">
                <a16:creationId xmlns:a16="http://schemas.microsoft.com/office/drawing/2014/main" id="{4E647EBA-A341-7AB8-2BFA-A8462AE36A31}"/>
              </a:ext>
              <a:ext uri="{C183D7F6-B498-43B3-948B-1728B52AA6E4}">
                <adec:decorative xmlns:adec="http://schemas.microsoft.com/office/drawing/2017/decorative" val="1"/>
              </a:ext>
            </a:extLst>
          </p:cNvPr>
          <p:cNvCxnSpPr>
            <a:cxnSpLocks/>
          </p:cNvCxnSpPr>
          <p:nvPr/>
        </p:nvCxnSpPr>
        <p:spPr>
          <a:xfrm>
            <a:off x="972316" y="3033349"/>
            <a:ext cx="534418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8" name="Plaque 7">
            <a:extLst>
              <a:ext uri="{FF2B5EF4-FFF2-40B4-BE49-F238E27FC236}">
                <a16:creationId xmlns:a16="http://schemas.microsoft.com/office/drawing/2014/main" id="{4D7A2422-36BF-B054-A6BA-409ECCCBA592}"/>
              </a:ext>
              <a:ext uri="{C183D7F6-B498-43B3-948B-1728B52AA6E4}">
                <adec:decorative xmlns:adec="http://schemas.microsoft.com/office/drawing/2017/decorative" val="1"/>
              </a:ext>
            </a:extLst>
          </p:cNvPr>
          <p:cNvSpPr/>
          <p:nvPr/>
        </p:nvSpPr>
        <p:spPr>
          <a:xfrm>
            <a:off x="301491" y="1150597"/>
            <a:ext cx="6810967" cy="4343824"/>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30E41D5B-7487-E4E2-58F4-A031CEBEE4FA}"/>
              </a:ext>
              <a:ext uri="{C183D7F6-B498-43B3-948B-1728B52AA6E4}">
                <adec:decorative xmlns:adec="http://schemas.microsoft.com/office/drawing/2017/decorative" val="1"/>
              </a:ext>
            </a:extLst>
          </p:cNvPr>
          <p:cNvPicPr>
            <a:picLocks noChangeAspect="1"/>
          </p:cNvPicPr>
          <p:nvPr/>
        </p:nvPicPr>
        <p:blipFill>
          <a:blip r:embed="rId4" cstate="screen">
            <a:extLst>
              <a:ext uri="{BEBA8EAE-BF5A-486C-A8C5-ECC9F3942E4B}">
                <a14:imgProps xmlns:a14="http://schemas.microsoft.com/office/drawing/2010/main">
                  <a14:imgLayer r:embed="rId5">
                    <a14:imgEffect>
                      <a14:saturation sat="35000"/>
                    </a14:imgEffect>
                  </a14:imgLayer>
                </a14:imgProps>
              </a:ext>
              <a:ext uri="{28A0092B-C50C-407E-A947-70E740481C1C}">
                <a14:useLocalDpi xmlns:a14="http://schemas.microsoft.com/office/drawing/2010/main"/>
              </a:ext>
            </a:extLst>
          </a:blip>
          <a:stretch>
            <a:fillRect/>
          </a:stretch>
        </p:blipFill>
        <p:spPr>
          <a:xfrm>
            <a:off x="3156280" y="3078225"/>
            <a:ext cx="976259" cy="285381"/>
          </a:xfrm>
          <a:prstGeom prst="rect">
            <a:avLst/>
          </a:prstGeom>
        </p:spPr>
      </p:pic>
    </p:spTree>
    <p:extLst>
      <p:ext uri="{BB962C8B-B14F-4D97-AF65-F5344CB8AC3E}">
        <p14:creationId xmlns:p14="http://schemas.microsoft.com/office/powerpoint/2010/main" val="2314568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9E102E-90CA-52E0-FC39-BA17944E910C}"/>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3ECF365D-299E-9C77-9E7D-50A4E5431450}"/>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DADBD301-ADF6-364C-1E95-F8A5976CDB33}"/>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10</a:t>
            </a:fld>
            <a:endParaRPr lang="en-US" dirty="0"/>
          </a:p>
        </p:txBody>
      </p:sp>
      <p:sp>
        <p:nvSpPr>
          <p:cNvPr id="11" name="Plaque 10">
            <a:extLst>
              <a:ext uri="{FF2B5EF4-FFF2-40B4-BE49-F238E27FC236}">
                <a16:creationId xmlns:a16="http://schemas.microsoft.com/office/drawing/2014/main" id="{F17CA4ED-BF7B-9636-CACF-7F55762E57CE}"/>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B74A21B8-61D0-07D0-1B17-365B6C4D87E5}"/>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8EF8998A-C0BE-D0B9-98F7-495F4D6AA8B1}"/>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704606A7-B0E2-B3BB-9197-DDDAB297F6CB}"/>
              </a:ext>
            </a:extLst>
          </p:cNvPr>
          <p:cNvSpPr txBox="1"/>
          <p:nvPr/>
        </p:nvSpPr>
        <p:spPr>
          <a:xfrm>
            <a:off x="1021465" y="687127"/>
            <a:ext cx="7318822" cy="646331"/>
          </a:xfrm>
          <a:prstGeom prst="rect">
            <a:avLst/>
          </a:prstGeom>
          <a:noFill/>
        </p:spPr>
        <p:txBody>
          <a:bodyPr wrap="square" rtlCol="0">
            <a:spAutoFit/>
          </a:bodyPr>
          <a:lstStyle/>
          <a:p>
            <a:r>
              <a:rPr lang="en-US" sz="3600" dirty="0">
                <a:solidFill>
                  <a:schemeClr val="bg1"/>
                </a:solidFill>
                <a:latin typeface="+mj-lt"/>
              </a:rPr>
              <a:t>Block Diagram</a:t>
            </a:r>
            <a:endParaRPr lang="en-IN" sz="3600" dirty="0">
              <a:solidFill>
                <a:schemeClr val="bg1"/>
              </a:solidFill>
              <a:latin typeface="+mj-lt"/>
            </a:endParaRPr>
          </a:p>
        </p:txBody>
      </p:sp>
      <p:pic>
        <p:nvPicPr>
          <p:cNvPr id="3" name="Picture 2">
            <a:extLst>
              <a:ext uri="{FF2B5EF4-FFF2-40B4-BE49-F238E27FC236}">
                <a16:creationId xmlns:a16="http://schemas.microsoft.com/office/drawing/2014/main" id="{20826F7A-158C-EF2F-A647-67C86F925543}"/>
              </a:ext>
            </a:extLst>
          </p:cNvPr>
          <p:cNvPicPr>
            <a:picLocks noChangeAspect="1"/>
          </p:cNvPicPr>
          <p:nvPr/>
        </p:nvPicPr>
        <p:blipFill>
          <a:blip r:embed="rId5"/>
          <a:stretch>
            <a:fillRect/>
          </a:stretch>
        </p:blipFill>
        <p:spPr>
          <a:xfrm>
            <a:off x="864556" y="1333458"/>
            <a:ext cx="10433260" cy="5022892"/>
          </a:xfrm>
          <a:prstGeom prst="rect">
            <a:avLst/>
          </a:prstGeom>
        </p:spPr>
      </p:pic>
    </p:spTree>
    <p:extLst>
      <p:ext uri="{BB962C8B-B14F-4D97-AF65-F5344CB8AC3E}">
        <p14:creationId xmlns:p14="http://schemas.microsoft.com/office/powerpoint/2010/main" val="3545754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3E0F89-BA53-B4BC-CECA-4C68D9032488}"/>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3CED605-BF13-7ADF-A648-DA87BB5CD8A3}"/>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solidFill>
                  <a:schemeClr val="bg1"/>
                </a:solidFill>
              </a:rPr>
              <a:pPr/>
              <a:t>11</a:t>
            </a:fld>
            <a:endParaRPr lang="en-US" dirty="0">
              <a:solidFill>
                <a:schemeClr val="bg1"/>
              </a:solidFill>
            </a:endParaRPr>
          </a:p>
        </p:txBody>
      </p:sp>
      <p:sp>
        <p:nvSpPr>
          <p:cNvPr id="11" name="Plaque 10">
            <a:extLst>
              <a:ext uri="{FF2B5EF4-FFF2-40B4-BE49-F238E27FC236}">
                <a16:creationId xmlns:a16="http://schemas.microsoft.com/office/drawing/2014/main" id="{274FE885-D71B-73D3-0C15-5CE68EE7182E}"/>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12" name="Picture 11">
            <a:extLst>
              <a:ext uri="{FF2B5EF4-FFF2-40B4-BE49-F238E27FC236}">
                <a16:creationId xmlns:a16="http://schemas.microsoft.com/office/drawing/2014/main" id="{878F2B3C-166C-7505-CE3E-B65AFCC91972}"/>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4A120ED5-CCF8-5E68-23B5-47A573145DD6}"/>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73268836-B42B-BE57-3D30-DF6C7F3D3132}"/>
              </a:ext>
            </a:extLst>
          </p:cNvPr>
          <p:cNvSpPr txBox="1"/>
          <p:nvPr/>
        </p:nvSpPr>
        <p:spPr>
          <a:xfrm>
            <a:off x="898802" y="512677"/>
            <a:ext cx="7318822" cy="646331"/>
          </a:xfrm>
          <a:prstGeom prst="rect">
            <a:avLst/>
          </a:prstGeom>
          <a:noFill/>
        </p:spPr>
        <p:txBody>
          <a:bodyPr wrap="square" rtlCol="0">
            <a:spAutoFit/>
          </a:bodyPr>
          <a:lstStyle/>
          <a:p>
            <a:r>
              <a:rPr lang="en-US" sz="3600" dirty="0">
                <a:solidFill>
                  <a:schemeClr val="bg1"/>
                </a:solidFill>
                <a:latin typeface="+mj-lt"/>
              </a:rPr>
              <a:t>Data Set Source</a:t>
            </a:r>
            <a:endParaRPr lang="en-IN" sz="3600" dirty="0">
              <a:solidFill>
                <a:schemeClr val="bg1"/>
              </a:solidFill>
              <a:latin typeface="+mj-lt"/>
            </a:endParaRPr>
          </a:p>
        </p:txBody>
      </p:sp>
      <p:sp>
        <p:nvSpPr>
          <p:cNvPr id="6" name="TextBox 5">
            <a:extLst>
              <a:ext uri="{FF2B5EF4-FFF2-40B4-BE49-F238E27FC236}">
                <a16:creationId xmlns:a16="http://schemas.microsoft.com/office/drawing/2014/main" id="{CC0AA0CC-90A1-13BD-8229-0DE35CC3AFBE}"/>
              </a:ext>
            </a:extLst>
          </p:cNvPr>
          <p:cNvSpPr txBox="1"/>
          <p:nvPr/>
        </p:nvSpPr>
        <p:spPr>
          <a:xfrm>
            <a:off x="898802" y="1416205"/>
            <a:ext cx="10319325" cy="369332"/>
          </a:xfrm>
          <a:prstGeom prst="rect">
            <a:avLst/>
          </a:prstGeom>
          <a:noFill/>
        </p:spPr>
        <p:txBody>
          <a:bodyPr wrap="square" rtlCol="0">
            <a:spAutoFit/>
          </a:bodyPr>
          <a:lstStyle/>
          <a:p>
            <a:endParaRPr lang="en-IN" dirty="0">
              <a:solidFill>
                <a:schemeClr val="bg1"/>
              </a:solidFill>
            </a:endParaRPr>
          </a:p>
        </p:txBody>
      </p:sp>
      <p:sp>
        <p:nvSpPr>
          <p:cNvPr id="7" name="Rectangle 1">
            <a:extLst>
              <a:ext uri="{FF2B5EF4-FFF2-40B4-BE49-F238E27FC236}">
                <a16:creationId xmlns:a16="http://schemas.microsoft.com/office/drawing/2014/main" id="{EBACF46A-647A-0340-AC08-1A55CB74AAD6}"/>
              </a:ext>
            </a:extLst>
          </p:cNvPr>
          <p:cNvSpPr>
            <a:spLocks noChangeArrowheads="1"/>
          </p:cNvSpPr>
          <p:nvPr/>
        </p:nvSpPr>
        <p:spPr bwMode="auto">
          <a:xfrm>
            <a:off x="898802" y="1159008"/>
            <a:ext cx="10850136" cy="56784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50" b="1" i="0" u="none" strike="noStrike" cap="none" normalizeH="0" baseline="0" dirty="0">
                <a:ln>
                  <a:noFill/>
                </a:ln>
                <a:solidFill>
                  <a:schemeClr val="bg1"/>
                </a:solidFill>
                <a:effectLst/>
              </a:rPr>
              <a:t>Source</a:t>
            </a:r>
            <a:r>
              <a:rPr kumimoji="0" lang="en-US" altLang="en-US" sz="1650" b="0" i="0" u="none" strike="noStrike" cap="none" normalizeH="0" baseline="0" dirty="0">
                <a:ln>
                  <a:noFill/>
                </a:ln>
                <a:solidFill>
                  <a:schemeClr val="bg1"/>
                </a:solidFill>
                <a:effectLst/>
              </a:rPr>
              <a:t>: Kaggle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50" b="0" i="0" u="none" strike="noStrike" cap="none" normalizeH="0" baseline="0" dirty="0">
                <a:ln>
                  <a:noFill/>
                </a:ln>
                <a:solidFill>
                  <a:schemeClr val="bg1"/>
                </a:solidFill>
                <a:effectLst/>
              </a:rPr>
              <a:t>Dataset Name: Lung and Colon Cancer Histopathological Images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50" b="0" i="0" u="none" strike="noStrike" cap="none" normalizeH="0" baseline="0" dirty="0">
                <a:ln>
                  <a:noFill/>
                </a:ln>
                <a:solidFill>
                  <a:schemeClr val="bg1"/>
                </a:solidFill>
                <a:effectLst/>
              </a:rPr>
              <a:t>Link: Kaggle Dataset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50" b="1" i="0" u="none" strike="noStrike" cap="none" normalizeH="0" baseline="0" dirty="0">
                <a:ln>
                  <a:noFill/>
                </a:ln>
                <a:solidFill>
                  <a:schemeClr val="bg1"/>
                </a:solidFill>
                <a:effectLst/>
              </a:rPr>
              <a:t>Description</a:t>
            </a:r>
            <a:r>
              <a:rPr kumimoji="0" lang="en-US" altLang="en-US" sz="1650" b="0" i="0" u="none" strike="noStrike" cap="none" normalizeH="0" baseline="0" dirty="0">
                <a:ln>
                  <a:noFill/>
                </a:ln>
                <a:solidFill>
                  <a:schemeClr val="bg1"/>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50" b="1" i="0" u="none" strike="noStrike" cap="none" normalizeH="0" baseline="0" dirty="0">
                <a:ln>
                  <a:noFill/>
                </a:ln>
                <a:solidFill>
                  <a:schemeClr val="bg1"/>
                </a:solidFill>
                <a:effectLst/>
              </a:rPr>
              <a:t>Purpose</a:t>
            </a:r>
            <a:r>
              <a:rPr kumimoji="0" lang="en-US" altLang="en-US" sz="1650" b="0" i="0" u="none" strike="noStrike" cap="none" normalizeH="0" baseline="0" dirty="0">
                <a:ln>
                  <a:noFill/>
                </a:ln>
                <a:solidFill>
                  <a:schemeClr val="bg1"/>
                </a:solidFill>
                <a:effectLst/>
              </a:rPr>
              <a:t>: This dataset contains histopathological images of lung tissues, used for detecting cancerous patterns and training deep learning models.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50" b="1" i="0" u="none" strike="noStrike" cap="none" normalizeH="0" baseline="0" dirty="0">
                <a:ln>
                  <a:noFill/>
                </a:ln>
                <a:solidFill>
                  <a:schemeClr val="bg1"/>
                </a:solidFill>
                <a:effectLst/>
              </a:rPr>
              <a:t>Content</a:t>
            </a:r>
            <a:r>
              <a:rPr kumimoji="0" lang="en-US" altLang="en-US" sz="1650" b="0" i="0" u="none" strike="noStrike" cap="none" normalizeH="0" baseline="0" dirty="0">
                <a:ln>
                  <a:noFill/>
                </a:ln>
                <a:solidFill>
                  <a:schemeClr val="bg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50" b="0" i="0" u="none" strike="noStrike" cap="none" normalizeH="0" baseline="0" dirty="0">
                <a:ln>
                  <a:noFill/>
                </a:ln>
                <a:solidFill>
                  <a:schemeClr val="bg1"/>
                </a:solidFill>
                <a:effectLst/>
              </a:rPr>
              <a:t>The dataset consists of </a:t>
            </a:r>
            <a:r>
              <a:rPr kumimoji="0" lang="en-US" altLang="en-US" sz="1650" b="1" i="0" u="none" strike="noStrike" cap="none" normalizeH="0" baseline="0" dirty="0">
                <a:ln>
                  <a:noFill/>
                </a:ln>
                <a:solidFill>
                  <a:schemeClr val="bg1"/>
                </a:solidFill>
                <a:effectLst/>
              </a:rPr>
              <a:t>15,000 images of lung tissue</a:t>
            </a:r>
            <a:r>
              <a:rPr kumimoji="0" lang="en-US" altLang="en-US" sz="1650" b="0" i="0" u="none" strike="noStrike" cap="none" normalizeH="0" baseline="0" dirty="0">
                <a:ln>
                  <a:noFill/>
                </a:ln>
                <a:solidFill>
                  <a:schemeClr val="bg1"/>
                </a:solidFill>
                <a:effectLst/>
              </a:rPr>
              <a:t> divided into three categories:</a:t>
            </a:r>
          </a:p>
          <a:p>
            <a:pPr marL="914400" marR="0" lvl="2"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650" b="1" i="0" u="none" strike="noStrike" cap="none" normalizeH="0" baseline="0" dirty="0">
                <a:ln>
                  <a:noFill/>
                </a:ln>
                <a:solidFill>
                  <a:schemeClr val="bg1"/>
                </a:solidFill>
                <a:effectLst/>
              </a:rPr>
              <a:t>Lung adenocarcinoma (LUAD)</a:t>
            </a:r>
            <a:r>
              <a:rPr kumimoji="0" lang="en-US" altLang="en-US" sz="1650" b="0" i="0" u="none" strike="noStrike" cap="none" normalizeH="0" baseline="0" dirty="0">
                <a:ln>
                  <a:noFill/>
                </a:ln>
                <a:solidFill>
                  <a:schemeClr val="bg1"/>
                </a:solidFill>
                <a:effectLst/>
              </a:rPr>
              <a:t>: 5,000 images.</a:t>
            </a:r>
          </a:p>
          <a:p>
            <a:pPr marL="914400" marR="0" lvl="2"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650" b="1" i="0" u="none" strike="noStrike" cap="none" normalizeH="0" baseline="0" dirty="0">
                <a:ln>
                  <a:noFill/>
                </a:ln>
                <a:solidFill>
                  <a:schemeClr val="bg1"/>
                </a:solidFill>
                <a:effectLst/>
              </a:rPr>
              <a:t>Lung benign tissue (BND)</a:t>
            </a:r>
            <a:r>
              <a:rPr kumimoji="0" lang="en-US" altLang="en-US" sz="1650" b="0" i="0" u="none" strike="noStrike" cap="none" normalizeH="0" baseline="0" dirty="0">
                <a:ln>
                  <a:noFill/>
                </a:ln>
                <a:solidFill>
                  <a:schemeClr val="bg1"/>
                </a:solidFill>
                <a:effectLst/>
              </a:rPr>
              <a:t>: 5,000 images.</a:t>
            </a:r>
          </a:p>
          <a:p>
            <a:pPr marL="914400" marR="0" lvl="2"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650" b="1" i="0" u="none" strike="noStrike" cap="none" normalizeH="0" baseline="0" dirty="0">
                <a:ln>
                  <a:noFill/>
                </a:ln>
                <a:solidFill>
                  <a:schemeClr val="bg1"/>
                </a:solidFill>
                <a:effectLst/>
              </a:rPr>
              <a:t>Lung squamous cell carcinoma (LUSC)</a:t>
            </a:r>
            <a:r>
              <a:rPr kumimoji="0" lang="en-US" altLang="en-US" sz="1650" b="0" i="0" u="none" strike="noStrike" cap="none" normalizeH="0" baseline="0" dirty="0">
                <a:ln>
                  <a:noFill/>
                </a:ln>
                <a:solidFill>
                  <a:schemeClr val="bg1"/>
                </a:solidFill>
                <a:effectLst/>
              </a:rPr>
              <a:t>: 5,000 images.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50" b="1" i="0" u="none" strike="noStrike" cap="none" normalizeH="0" baseline="0" dirty="0">
                <a:ln>
                  <a:noFill/>
                </a:ln>
                <a:solidFill>
                  <a:schemeClr val="bg1"/>
                </a:solidFill>
                <a:effectLst/>
              </a:rPr>
              <a:t>Image Specifications</a:t>
            </a:r>
            <a:r>
              <a:rPr kumimoji="0" lang="en-US" altLang="en-US" sz="1650" b="0" i="0" u="none" strike="noStrike" cap="none" normalizeH="0" baseline="0" dirty="0">
                <a:ln>
                  <a:noFill/>
                </a:ln>
                <a:solidFill>
                  <a:schemeClr val="bg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50" b="0" i="0" u="none" strike="noStrike" cap="none" normalizeH="0" baseline="0" dirty="0">
                <a:ln>
                  <a:noFill/>
                </a:ln>
                <a:solidFill>
                  <a:schemeClr val="bg1"/>
                </a:solidFill>
                <a:effectLst/>
              </a:rPr>
              <a:t>Images are provided in .</a:t>
            </a:r>
            <a:r>
              <a:rPr kumimoji="0" lang="en-US" altLang="en-US" sz="1650" b="0" i="0" u="none" strike="noStrike" cap="none" normalizeH="0" baseline="0" dirty="0" err="1">
                <a:ln>
                  <a:noFill/>
                </a:ln>
                <a:solidFill>
                  <a:schemeClr val="bg1"/>
                </a:solidFill>
                <a:effectLst/>
              </a:rPr>
              <a:t>tif</a:t>
            </a:r>
            <a:r>
              <a:rPr kumimoji="0" lang="en-US" altLang="en-US" sz="1650" b="0" i="0" u="none" strike="noStrike" cap="none" normalizeH="0" baseline="0" dirty="0">
                <a:ln>
                  <a:noFill/>
                </a:ln>
                <a:solidFill>
                  <a:schemeClr val="bg1"/>
                </a:solidFill>
                <a:effectLst/>
              </a:rPr>
              <a:t> format.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50" b="0" i="0" u="none" strike="noStrike" cap="none" normalizeH="0" baseline="0" dirty="0">
                <a:ln>
                  <a:noFill/>
                </a:ln>
                <a:solidFill>
                  <a:schemeClr val="bg1"/>
                </a:solidFill>
                <a:effectLst/>
              </a:rPr>
              <a:t>Each image has a resolution of 768x768 pixels.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50" b="1" i="0" u="none" strike="noStrike" cap="none" normalizeH="0" baseline="0" dirty="0">
                <a:ln>
                  <a:noFill/>
                </a:ln>
                <a:solidFill>
                  <a:schemeClr val="bg1"/>
                </a:solidFill>
                <a:effectLst/>
              </a:rPr>
              <a:t>Classes</a:t>
            </a:r>
            <a:r>
              <a:rPr kumimoji="0" lang="en-US" altLang="en-US" sz="1650" b="0" i="0" u="none" strike="noStrike" cap="none" normalizeH="0" baseline="0" dirty="0">
                <a:ln>
                  <a:noFill/>
                </a:ln>
                <a:solidFill>
                  <a:schemeClr val="bg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50" b="0" i="0" u="none" strike="noStrike" cap="none" normalizeH="0" baseline="0" dirty="0">
                <a:ln>
                  <a:noFill/>
                </a:ln>
                <a:solidFill>
                  <a:schemeClr val="bg1"/>
                </a:solidFill>
                <a:effectLst/>
              </a:rPr>
              <a:t>Binary classification with two cancerous types (LUAD, LUSC) and one benign tissue class (BND).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50" b="1" i="0" u="none" strike="noStrike" cap="none" normalizeH="0" baseline="0" dirty="0">
                <a:ln>
                  <a:noFill/>
                </a:ln>
                <a:solidFill>
                  <a:schemeClr val="bg1"/>
                </a:solidFill>
                <a:effectLst/>
              </a:rPr>
              <a:t>Preprocessing</a:t>
            </a:r>
            <a:r>
              <a:rPr kumimoji="0" lang="en-US" altLang="en-US" sz="1650" b="0" i="0" u="none" strike="noStrike" cap="none" normalizeH="0" baseline="0" dirty="0">
                <a:ln>
                  <a:noFill/>
                </a:ln>
                <a:solidFill>
                  <a:schemeClr val="bg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50" b="1" i="0" u="none" strike="noStrike" cap="none" normalizeH="0" baseline="0" dirty="0">
                <a:ln>
                  <a:noFill/>
                </a:ln>
                <a:solidFill>
                  <a:schemeClr val="bg1"/>
                </a:solidFill>
                <a:effectLst/>
              </a:rPr>
              <a:t>Resizing</a:t>
            </a:r>
            <a:r>
              <a:rPr kumimoji="0" lang="en-US" altLang="en-US" sz="1650" b="0" i="0" u="none" strike="noStrike" cap="none" normalizeH="0" baseline="0" dirty="0">
                <a:ln>
                  <a:noFill/>
                </a:ln>
                <a:solidFill>
                  <a:schemeClr val="bg1"/>
                </a:solidFill>
                <a:effectLst/>
              </a:rPr>
              <a:t>: Images are resized (e.g., 224x224 or 128x128) to fit the input size of the CNN model.</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50" b="1" i="0" u="none" strike="noStrike" cap="none" normalizeH="0" baseline="0" dirty="0">
                <a:ln>
                  <a:noFill/>
                </a:ln>
                <a:solidFill>
                  <a:schemeClr val="bg1"/>
                </a:solidFill>
                <a:effectLst/>
              </a:rPr>
              <a:t>Normalization</a:t>
            </a:r>
            <a:r>
              <a:rPr kumimoji="0" lang="en-US" altLang="en-US" sz="1650" b="0" i="0" u="none" strike="noStrike" cap="none" normalizeH="0" baseline="0" dirty="0">
                <a:ln>
                  <a:noFill/>
                </a:ln>
                <a:solidFill>
                  <a:schemeClr val="bg1"/>
                </a:solidFill>
                <a:effectLst/>
              </a:rPr>
              <a:t>: Pixel values are normalized between 0 and 1.</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50" b="1" i="0" u="none" strike="noStrike" cap="none" normalizeH="0" baseline="0" dirty="0">
                <a:ln>
                  <a:noFill/>
                </a:ln>
                <a:solidFill>
                  <a:schemeClr val="bg1"/>
                </a:solidFill>
                <a:effectLst/>
              </a:rPr>
              <a:t>Data Augmentation</a:t>
            </a:r>
            <a:r>
              <a:rPr kumimoji="0" lang="en-US" altLang="en-US" sz="1650" b="0" i="0" u="none" strike="noStrike" cap="none" normalizeH="0" baseline="0" dirty="0">
                <a:ln>
                  <a:noFill/>
                </a:ln>
                <a:solidFill>
                  <a:schemeClr val="bg1"/>
                </a:solidFill>
                <a:effectLst/>
              </a:rPr>
              <a:t>: Techniques like rotation, flipping, and zooming are applied to increase dataset variability and improve generalization.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50" b="0" i="0" u="none" strike="noStrike" cap="none" normalizeH="0" baseline="0" dirty="0">
              <a:ln>
                <a:noFill/>
              </a:ln>
              <a:solidFill>
                <a:schemeClr val="bg1"/>
              </a:solidFill>
              <a:effectLst/>
            </a:endParaRPr>
          </a:p>
        </p:txBody>
      </p:sp>
    </p:spTree>
    <p:extLst>
      <p:ext uri="{BB962C8B-B14F-4D97-AF65-F5344CB8AC3E}">
        <p14:creationId xmlns:p14="http://schemas.microsoft.com/office/powerpoint/2010/main" val="2399804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CCBD39-EC2D-3A6A-BBA6-D22FEC1EEC6B}"/>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C46C9873-274F-8669-D44B-26204D8D7E9B}"/>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47A10AC8-A692-BACA-0DF3-CA747212DDC1}"/>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12</a:t>
            </a:fld>
            <a:endParaRPr lang="en-US" dirty="0"/>
          </a:p>
        </p:txBody>
      </p:sp>
      <p:sp>
        <p:nvSpPr>
          <p:cNvPr id="11" name="Plaque 10">
            <a:extLst>
              <a:ext uri="{FF2B5EF4-FFF2-40B4-BE49-F238E27FC236}">
                <a16:creationId xmlns:a16="http://schemas.microsoft.com/office/drawing/2014/main" id="{13B72295-945D-97C5-0316-6F8BACCF2C4F}"/>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1807E687-7717-9DDA-BB0E-4CD060D86CD5}"/>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77AFD08B-7183-2AE8-345A-3334C9A66E85}"/>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72F1EBCC-B0C8-8D43-B3BA-7CA8D9021C55}"/>
              </a:ext>
            </a:extLst>
          </p:cNvPr>
          <p:cNvSpPr txBox="1"/>
          <p:nvPr/>
        </p:nvSpPr>
        <p:spPr>
          <a:xfrm>
            <a:off x="1021464" y="539831"/>
            <a:ext cx="9062335" cy="646331"/>
          </a:xfrm>
          <a:prstGeom prst="rect">
            <a:avLst/>
          </a:prstGeom>
          <a:noFill/>
        </p:spPr>
        <p:txBody>
          <a:bodyPr wrap="square" rtlCol="0">
            <a:spAutoFit/>
          </a:bodyPr>
          <a:lstStyle/>
          <a:p>
            <a:r>
              <a:rPr lang="en-US" sz="3600" dirty="0">
                <a:solidFill>
                  <a:schemeClr val="bg1"/>
                </a:solidFill>
                <a:latin typeface="+mj-lt"/>
              </a:rPr>
              <a:t>Mathematical Modelling of the Algorithm</a:t>
            </a:r>
            <a:endParaRPr lang="en-IN" sz="3600" dirty="0">
              <a:solidFill>
                <a:schemeClr val="bg1"/>
              </a:solidFill>
              <a:latin typeface="+mj-lt"/>
            </a:endParaRPr>
          </a:p>
        </p:txBody>
      </p:sp>
      <p:sp>
        <p:nvSpPr>
          <p:cNvPr id="3" name="TextBox 2">
            <a:extLst>
              <a:ext uri="{FF2B5EF4-FFF2-40B4-BE49-F238E27FC236}">
                <a16:creationId xmlns:a16="http://schemas.microsoft.com/office/drawing/2014/main" id="{14319539-8B65-98CE-ADA0-EC820270F5CB}"/>
              </a:ext>
            </a:extLst>
          </p:cNvPr>
          <p:cNvSpPr txBox="1"/>
          <p:nvPr/>
        </p:nvSpPr>
        <p:spPr>
          <a:xfrm>
            <a:off x="591991" y="1320338"/>
            <a:ext cx="10457009" cy="5262979"/>
          </a:xfrm>
          <a:prstGeom prst="rect">
            <a:avLst/>
          </a:prstGeom>
          <a:noFill/>
        </p:spPr>
        <p:txBody>
          <a:bodyPr wrap="square" rtlCol="0">
            <a:spAutoFit/>
          </a:bodyPr>
          <a:lstStyle/>
          <a:p>
            <a:pPr algn="just"/>
            <a:r>
              <a:rPr lang="en-US" sz="2100" b="1" dirty="0">
                <a:solidFill>
                  <a:schemeClr val="bg1"/>
                </a:solidFill>
              </a:rPr>
              <a:t>A typical CNN consists of a series of layers: convolution, activation, pooling, and fully connected layers. Here's how each component can be mathematically modeled.</a:t>
            </a:r>
          </a:p>
          <a:p>
            <a:pPr algn="just"/>
            <a:endParaRPr lang="en-US" sz="2100" b="1" dirty="0">
              <a:solidFill>
                <a:schemeClr val="bg1"/>
              </a:solidFill>
            </a:endParaRPr>
          </a:p>
          <a:p>
            <a:pPr algn="just"/>
            <a:r>
              <a:rPr lang="en-US" sz="2100" b="1" dirty="0">
                <a:solidFill>
                  <a:schemeClr val="bg1"/>
                </a:solidFill>
              </a:rPr>
              <a:t>Input Image Representation</a:t>
            </a:r>
          </a:p>
          <a:p>
            <a:pPr algn="just"/>
            <a:endParaRPr lang="en-US" sz="2100" dirty="0">
              <a:solidFill>
                <a:schemeClr val="bg1"/>
              </a:solidFill>
            </a:endParaRPr>
          </a:p>
          <a:p>
            <a:pPr algn="just"/>
            <a:r>
              <a:rPr lang="en-US" sz="2100" dirty="0">
                <a:solidFill>
                  <a:schemeClr val="bg1"/>
                </a:solidFill>
              </a:rPr>
              <a:t>Each lung image X  is represented as a matrix of pixel values. If the image is colored (RGB), it is a 3D matrix:</a:t>
            </a:r>
          </a:p>
          <a:p>
            <a:pPr algn="just"/>
            <a:r>
              <a:rPr lang="en-US" sz="2100" dirty="0">
                <a:solidFill>
                  <a:schemeClr val="bg1"/>
                </a:solidFill>
              </a:rPr>
              <a:t>   </a:t>
            </a:r>
          </a:p>
          <a:p>
            <a:pPr algn="just"/>
            <a:r>
              <a:rPr lang="en-US" sz="2100" dirty="0">
                <a:solidFill>
                  <a:schemeClr val="bg1"/>
                </a:solidFill>
              </a:rPr>
              <a:t> </a:t>
            </a:r>
          </a:p>
          <a:p>
            <a:pPr algn="just"/>
            <a:r>
              <a:rPr lang="en-US" sz="2100" dirty="0">
                <a:solidFill>
                  <a:schemeClr val="bg1"/>
                </a:solidFill>
              </a:rPr>
              <a:t>   X  = {R}^{H * W * C}</a:t>
            </a:r>
          </a:p>
          <a:p>
            <a:pPr algn="just"/>
            <a:r>
              <a:rPr lang="en-US" sz="2100" dirty="0">
                <a:solidFill>
                  <a:schemeClr val="bg1"/>
                </a:solidFill>
              </a:rPr>
              <a:t>  </a:t>
            </a:r>
          </a:p>
          <a:p>
            <a:pPr algn="just"/>
            <a:r>
              <a:rPr lang="en-US" sz="2100" dirty="0">
                <a:solidFill>
                  <a:schemeClr val="bg1"/>
                </a:solidFill>
              </a:rPr>
              <a:t>   Where:</a:t>
            </a:r>
          </a:p>
          <a:p>
            <a:pPr algn="just"/>
            <a:r>
              <a:rPr lang="en-US" sz="2100" dirty="0">
                <a:solidFill>
                  <a:schemeClr val="bg1"/>
                </a:solidFill>
              </a:rPr>
              <a:t>    H is the height (e.g., 224 pixels),</a:t>
            </a:r>
          </a:p>
          <a:p>
            <a:pPr algn="just"/>
            <a:r>
              <a:rPr lang="en-US" sz="2100" dirty="0">
                <a:solidFill>
                  <a:schemeClr val="bg1"/>
                </a:solidFill>
              </a:rPr>
              <a:t>    W is the width (e.g., 224 pixels),</a:t>
            </a:r>
          </a:p>
          <a:p>
            <a:pPr algn="just"/>
            <a:r>
              <a:rPr lang="en-US" sz="2100" dirty="0">
                <a:solidFill>
                  <a:schemeClr val="bg1"/>
                </a:solidFill>
              </a:rPr>
              <a:t>    C  is the number of channels (3 for RGB images).</a:t>
            </a:r>
          </a:p>
          <a:p>
            <a:pPr algn="just"/>
            <a:endParaRPr lang="en-US" sz="2100" b="1" dirty="0">
              <a:solidFill>
                <a:schemeClr val="bg1"/>
              </a:solidFill>
            </a:endParaRPr>
          </a:p>
        </p:txBody>
      </p:sp>
    </p:spTree>
    <p:extLst>
      <p:ext uri="{BB962C8B-B14F-4D97-AF65-F5344CB8AC3E}">
        <p14:creationId xmlns:p14="http://schemas.microsoft.com/office/powerpoint/2010/main" val="136931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CA4ED-4867-58D1-5247-D758FCF00A7B}"/>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E6B316BE-DCA1-5846-7C44-FC61559AB13B}"/>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A25DBE14-40B7-D857-2012-7053693E1AFC}"/>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13</a:t>
            </a:fld>
            <a:endParaRPr lang="en-US" dirty="0"/>
          </a:p>
        </p:txBody>
      </p:sp>
      <p:sp>
        <p:nvSpPr>
          <p:cNvPr id="11" name="Plaque 10">
            <a:extLst>
              <a:ext uri="{FF2B5EF4-FFF2-40B4-BE49-F238E27FC236}">
                <a16:creationId xmlns:a16="http://schemas.microsoft.com/office/drawing/2014/main" id="{805DDF24-FA18-C3D0-BB0F-883BD5E6272C}"/>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B15F28F5-3F50-2983-D4A3-872139CA1D01}"/>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0F541DA8-4D56-84C3-D75B-224EA681DF9D}"/>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C675553A-9B1B-43D9-47F9-E5B544F6278D}"/>
              </a:ext>
            </a:extLst>
          </p:cNvPr>
          <p:cNvSpPr txBox="1"/>
          <p:nvPr/>
        </p:nvSpPr>
        <p:spPr>
          <a:xfrm>
            <a:off x="1021464" y="539831"/>
            <a:ext cx="9062335" cy="646331"/>
          </a:xfrm>
          <a:prstGeom prst="rect">
            <a:avLst/>
          </a:prstGeom>
          <a:noFill/>
        </p:spPr>
        <p:txBody>
          <a:bodyPr wrap="square" rtlCol="0">
            <a:spAutoFit/>
          </a:bodyPr>
          <a:lstStyle/>
          <a:p>
            <a:r>
              <a:rPr lang="en-US" sz="3600" dirty="0">
                <a:solidFill>
                  <a:schemeClr val="bg1"/>
                </a:solidFill>
                <a:latin typeface="+mj-lt"/>
              </a:rPr>
              <a:t>Mathematical Modelling of the Algorithm</a:t>
            </a:r>
            <a:endParaRPr lang="en-IN" sz="3600" dirty="0">
              <a:solidFill>
                <a:schemeClr val="bg1"/>
              </a:solidFill>
              <a:latin typeface="+mj-lt"/>
            </a:endParaRPr>
          </a:p>
        </p:txBody>
      </p:sp>
      <p:sp>
        <p:nvSpPr>
          <p:cNvPr id="3" name="TextBox 2">
            <a:extLst>
              <a:ext uri="{FF2B5EF4-FFF2-40B4-BE49-F238E27FC236}">
                <a16:creationId xmlns:a16="http://schemas.microsoft.com/office/drawing/2014/main" id="{F0F8A3DA-0D56-4C15-329B-6E0FE53C09B5}"/>
              </a:ext>
            </a:extLst>
          </p:cNvPr>
          <p:cNvSpPr txBox="1"/>
          <p:nvPr/>
        </p:nvSpPr>
        <p:spPr>
          <a:xfrm>
            <a:off x="591991" y="1320338"/>
            <a:ext cx="10457009" cy="5262979"/>
          </a:xfrm>
          <a:prstGeom prst="rect">
            <a:avLst/>
          </a:prstGeom>
          <a:noFill/>
        </p:spPr>
        <p:txBody>
          <a:bodyPr wrap="square" rtlCol="0">
            <a:spAutoFit/>
          </a:bodyPr>
          <a:lstStyle/>
          <a:p>
            <a:r>
              <a:rPr lang="en-IN" sz="2100" b="1" dirty="0">
                <a:solidFill>
                  <a:schemeClr val="bg1"/>
                </a:solidFill>
              </a:rPr>
              <a:t>Convolutional Layer</a:t>
            </a:r>
          </a:p>
          <a:p>
            <a:endParaRPr lang="en-IN" sz="2100" b="1" dirty="0">
              <a:solidFill>
                <a:schemeClr val="bg1"/>
              </a:solidFill>
            </a:endParaRPr>
          </a:p>
          <a:p>
            <a:r>
              <a:rPr lang="en-IN" sz="2100" dirty="0">
                <a:solidFill>
                  <a:schemeClr val="bg1"/>
                </a:solidFill>
              </a:rPr>
              <a:t>The convolution operation applies a filter WWW (also called a kernel) to the input image or feature map to extract features. The formula for the 2D convolution is:</a:t>
            </a:r>
          </a:p>
          <a:p>
            <a:endParaRPr lang="en-IN" sz="2100" dirty="0">
              <a:solidFill>
                <a:schemeClr val="bg1"/>
              </a:solidFill>
            </a:endParaRPr>
          </a:p>
          <a:p>
            <a:pPr algn="ctr"/>
            <a:r>
              <a:rPr lang="en-IN" sz="2100" dirty="0">
                <a:solidFill>
                  <a:schemeClr val="bg1"/>
                </a:solidFill>
              </a:rPr>
              <a:t>Z(</a:t>
            </a:r>
            <a:r>
              <a:rPr lang="en-IN" sz="2100" dirty="0" err="1">
                <a:solidFill>
                  <a:schemeClr val="bg1"/>
                </a:solidFill>
              </a:rPr>
              <a:t>i,j</a:t>
            </a:r>
            <a:r>
              <a:rPr lang="en-IN" sz="2100" dirty="0">
                <a:solidFill>
                  <a:schemeClr val="bg1"/>
                </a:solidFill>
              </a:rPr>
              <a:t>)=m=0∑M−1​n=0∑N−1​X(</a:t>
            </a:r>
            <a:r>
              <a:rPr lang="en-IN" sz="2100" dirty="0" err="1">
                <a:solidFill>
                  <a:schemeClr val="bg1"/>
                </a:solidFill>
              </a:rPr>
              <a:t>i+m</a:t>
            </a:r>
            <a:r>
              <a:rPr lang="en-IN" sz="2100" dirty="0">
                <a:solidFill>
                  <a:schemeClr val="bg1"/>
                </a:solidFill>
              </a:rPr>
              <a:t> , </a:t>
            </a:r>
            <a:r>
              <a:rPr lang="en-IN" sz="2100" dirty="0" err="1">
                <a:solidFill>
                  <a:schemeClr val="bg1"/>
                </a:solidFill>
              </a:rPr>
              <a:t>j+n</a:t>
            </a:r>
            <a:r>
              <a:rPr lang="en-IN" sz="2100" dirty="0">
                <a:solidFill>
                  <a:schemeClr val="bg1"/>
                </a:solidFill>
              </a:rPr>
              <a:t>)⋅W(</a:t>
            </a:r>
            <a:r>
              <a:rPr lang="en-IN" sz="2100" dirty="0" err="1">
                <a:solidFill>
                  <a:schemeClr val="bg1"/>
                </a:solidFill>
              </a:rPr>
              <a:t>m,n</a:t>
            </a:r>
            <a:r>
              <a:rPr lang="en-IN" sz="2100" dirty="0">
                <a:solidFill>
                  <a:schemeClr val="bg1"/>
                </a:solidFill>
              </a:rPr>
              <a:t>)+b</a:t>
            </a:r>
          </a:p>
          <a:p>
            <a:endParaRPr lang="en-IN" sz="2100" dirty="0">
              <a:solidFill>
                <a:schemeClr val="bg1"/>
              </a:solidFill>
            </a:endParaRPr>
          </a:p>
          <a:p>
            <a:r>
              <a:rPr lang="en-IN" sz="2100" dirty="0">
                <a:solidFill>
                  <a:schemeClr val="bg1"/>
                </a:solidFill>
              </a:rPr>
              <a:t>Where:</a:t>
            </a:r>
          </a:p>
          <a:p>
            <a:pPr marL="342900" indent="-342900">
              <a:buFont typeface="Arial" panose="020B0604020202020204" pitchFamily="34" charset="0"/>
              <a:buChar char="•"/>
            </a:pPr>
            <a:r>
              <a:rPr lang="en-IN" sz="2100" dirty="0">
                <a:solidFill>
                  <a:schemeClr val="bg1"/>
                </a:solidFill>
              </a:rPr>
              <a:t>X is the input image or feature map,</a:t>
            </a:r>
          </a:p>
          <a:p>
            <a:pPr marL="342900" indent="-342900">
              <a:buFont typeface="Arial" panose="020B0604020202020204" pitchFamily="34" charset="0"/>
              <a:buChar char="•"/>
            </a:pPr>
            <a:r>
              <a:rPr lang="en-IN" sz="2100" dirty="0">
                <a:solidFill>
                  <a:schemeClr val="bg1"/>
                </a:solidFill>
              </a:rPr>
              <a:t>W is the filter (kernel),</a:t>
            </a:r>
          </a:p>
          <a:p>
            <a:pPr marL="342900" indent="-342900">
              <a:buFont typeface="Arial" panose="020B0604020202020204" pitchFamily="34" charset="0"/>
              <a:buChar char="•"/>
            </a:pPr>
            <a:r>
              <a:rPr lang="en-IN" sz="2100" dirty="0">
                <a:solidFill>
                  <a:schemeClr val="bg1"/>
                </a:solidFill>
              </a:rPr>
              <a:t>b is the bias term,</a:t>
            </a:r>
          </a:p>
          <a:p>
            <a:pPr marL="342900" indent="-342900">
              <a:buFont typeface="Arial" panose="020B0604020202020204" pitchFamily="34" charset="0"/>
              <a:buChar char="•"/>
            </a:pPr>
            <a:r>
              <a:rPr lang="en-IN" sz="2100" dirty="0">
                <a:solidFill>
                  <a:schemeClr val="bg1"/>
                </a:solidFill>
              </a:rPr>
              <a:t>M×N is the size of the filter (e.g., 3x3 or 5x5),</a:t>
            </a:r>
          </a:p>
          <a:p>
            <a:pPr marL="342900" indent="-342900">
              <a:buFont typeface="Arial" panose="020B0604020202020204" pitchFamily="34" charset="0"/>
              <a:buChar char="•"/>
            </a:pPr>
            <a:r>
              <a:rPr lang="en-IN" sz="2100" dirty="0">
                <a:solidFill>
                  <a:schemeClr val="bg1"/>
                </a:solidFill>
              </a:rPr>
              <a:t>Z(</a:t>
            </a:r>
            <a:r>
              <a:rPr lang="en-IN" sz="2100" dirty="0" err="1">
                <a:solidFill>
                  <a:schemeClr val="bg1"/>
                </a:solidFill>
              </a:rPr>
              <a:t>i</a:t>
            </a:r>
            <a:r>
              <a:rPr lang="en-IN" sz="2100" dirty="0">
                <a:solidFill>
                  <a:schemeClr val="bg1"/>
                </a:solidFill>
              </a:rPr>
              <a:t>, j) is the resulting feature map after applying the filter.</a:t>
            </a:r>
          </a:p>
          <a:p>
            <a:endParaRPr lang="en-IN" sz="2100" dirty="0">
              <a:solidFill>
                <a:schemeClr val="bg1"/>
              </a:solidFill>
            </a:endParaRPr>
          </a:p>
          <a:p>
            <a:r>
              <a:rPr lang="en-IN" sz="2100" dirty="0">
                <a:solidFill>
                  <a:schemeClr val="bg1"/>
                </a:solidFill>
              </a:rPr>
              <a:t> Multiple filters are applied to the input image, resulting in multiple feature maps.</a:t>
            </a:r>
          </a:p>
          <a:p>
            <a:pPr algn="just"/>
            <a:endParaRPr lang="en-US" sz="2100" b="1" dirty="0">
              <a:solidFill>
                <a:schemeClr val="bg1"/>
              </a:solidFill>
            </a:endParaRPr>
          </a:p>
        </p:txBody>
      </p:sp>
    </p:spTree>
    <p:extLst>
      <p:ext uri="{BB962C8B-B14F-4D97-AF65-F5344CB8AC3E}">
        <p14:creationId xmlns:p14="http://schemas.microsoft.com/office/powerpoint/2010/main" val="26972930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748588-D4E8-DF83-C278-0209123C84C8}"/>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02AE100F-084E-405B-946D-BC21D3198D01}"/>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8070BC69-326F-5247-7E17-3EB6599F1821}"/>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14</a:t>
            </a:fld>
            <a:endParaRPr lang="en-US" dirty="0"/>
          </a:p>
        </p:txBody>
      </p:sp>
      <p:sp>
        <p:nvSpPr>
          <p:cNvPr id="11" name="Plaque 10">
            <a:extLst>
              <a:ext uri="{FF2B5EF4-FFF2-40B4-BE49-F238E27FC236}">
                <a16:creationId xmlns:a16="http://schemas.microsoft.com/office/drawing/2014/main" id="{CF53C0B2-6054-CCA6-E77E-68B53E92B02C}"/>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232A2129-8172-8087-3D44-604FB08BBC0A}"/>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9" name="Picture 18">
            <a:extLst>
              <a:ext uri="{FF2B5EF4-FFF2-40B4-BE49-F238E27FC236}">
                <a16:creationId xmlns:a16="http://schemas.microsoft.com/office/drawing/2014/main" id="{2625C981-9F94-F3E2-3D69-4B9B14F55A8C}"/>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94192" y="0"/>
            <a:ext cx="1199756" cy="581197"/>
          </a:xfrm>
          <a:prstGeom prst="rect">
            <a:avLst/>
          </a:prstGeom>
        </p:spPr>
      </p:pic>
      <p:sp>
        <p:nvSpPr>
          <p:cNvPr id="21" name="TextBox 20">
            <a:extLst>
              <a:ext uri="{FF2B5EF4-FFF2-40B4-BE49-F238E27FC236}">
                <a16:creationId xmlns:a16="http://schemas.microsoft.com/office/drawing/2014/main" id="{C1CD9A92-9B81-836C-247A-B4C281B70487}"/>
              </a:ext>
            </a:extLst>
          </p:cNvPr>
          <p:cNvSpPr txBox="1"/>
          <p:nvPr/>
        </p:nvSpPr>
        <p:spPr>
          <a:xfrm>
            <a:off x="1021464" y="539831"/>
            <a:ext cx="9062335" cy="646331"/>
          </a:xfrm>
          <a:prstGeom prst="rect">
            <a:avLst/>
          </a:prstGeom>
          <a:noFill/>
        </p:spPr>
        <p:txBody>
          <a:bodyPr wrap="square" rtlCol="0">
            <a:spAutoFit/>
          </a:bodyPr>
          <a:lstStyle/>
          <a:p>
            <a:r>
              <a:rPr lang="en-US" sz="3600" dirty="0">
                <a:solidFill>
                  <a:schemeClr val="bg1"/>
                </a:solidFill>
                <a:latin typeface="+mj-lt"/>
              </a:rPr>
              <a:t>Mathematical Modelling of the Algorithm</a:t>
            </a:r>
            <a:endParaRPr lang="en-IN" sz="3600" dirty="0">
              <a:solidFill>
                <a:schemeClr val="bg1"/>
              </a:solidFill>
              <a:latin typeface="+mj-lt"/>
            </a:endParaRPr>
          </a:p>
        </p:txBody>
      </p:sp>
      <p:sp>
        <p:nvSpPr>
          <p:cNvPr id="22" name="TextBox 21">
            <a:extLst>
              <a:ext uri="{FF2B5EF4-FFF2-40B4-BE49-F238E27FC236}">
                <a16:creationId xmlns:a16="http://schemas.microsoft.com/office/drawing/2014/main" id="{1F959BBF-C58E-6FB3-9AF1-7ADB9B410308}"/>
              </a:ext>
            </a:extLst>
          </p:cNvPr>
          <p:cNvSpPr txBox="1"/>
          <p:nvPr/>
        </p:nvSpPr>
        <p:spPr>
          <a:xfrm>
            <a:off x="591991" y="1320338"/>
            <a:ext cx="10457009" cy="5632311"/>
          </a:xfrm>
          <a:prstGeom prst="rect">
            <a:avLst/>
          </a:prstGeom>
          <a:noFill/>
        </p:spPr>
        <p:txBody>
          <a:bodyPr wrap="square" rtlCol="0">
            <a:spAutoFit/>
          </a:bodyPr>
          <a:lstStyle/>
          <a:p>
            <a:r>
              <a:rPr lang="en-US" b="1" dirty="0">
                <a:solidFill>
                  <a:schemeClr val="bg1"/>
                </a:solidFill>
              </a:rPr>
              <a:t>Activation Function (</a:t>
            </a:r>
            <a:r>
              <a:rPr lang="en-US" b="1" dirty="0" err="1">
                <a:solidFill>
                  <a:schemeClr val="bg1"/>
                </a:solidFill>
              </a:rPr>
              <a:t>ReLU</a:t>
            </a:r>
            <a:r>
              <a:rPr lang="en-US" b="1" dirty="0">
                <a:solidFill>
                  <a:schemeClr val="bg1"/>
                </a:solidFill>
              </a:rPr>
              <a:t>)</a:t>
            </a:r>
          </a:p>
          <a:p>
            <a:r>
              <a:rPr lang="en-US" dirty="0">
                <a:solidFill>
                  <a:schemeClr val="bg1"/>
                </a:solidFill>
              </a:rPr>
              <a:t>After applying the convolution, the </a:t>
            </a:r>
            <a:r>
              <a:rPr lang="en-US" b="1" dirty="0" err="1">
                <a:solidFill>
                  <a:schemeClr val="bg1"/>
                </a:solidFill>
              </a:rPr>
              <a:t>ReLU</a:t>
            </a:r>
            <a:r>
              <a:rPr lang="en-US" dirty="0">
                <a:solidFill>
                  <a:schemeClr val="bg1"/>
                </a:solidFill>
              </a:rPr>
              <a:t> (Rectified Linear Unit) activation function is used to introduce non-linearity into the model. </a:t>
            </a:r>
            <a:r>
              <a:rPr lang="en-US" dirty="0" err="1">
                <a:solidFill>
                  <a:schemeClr val="bg1"/>
                </a:solidFill>
              </a:rPr>
              <a:t>ReLU</a:t>
            </a:r>
            <a:r>
              <a:rPr lang="en-US" dirty="0">
                <a:solidFill>
                  <a:schemeClr val="bg1"/>
                </a:solidFill>
              </a:rPr>
              <a:t> is defined as:</a:t>
            </a:r>
          </a:p>
          <a:p>
            <a:pPr algn="ctr"/>
            <a:r>
              <a:rPr lang="en-US" dirty="0" err="1">
                <a:solidFill>
                  <a:schemeClr val="bg1"/>
                </a:solidFill>
              </a:rPr>
              <a:t>ReLU</a:t>
            </a:r>
            <a:r>
              <a:rPr lang="en-US" dirty="0">
                <a:solidFill>
                  <a:schemeClr val="bg1"/>
                </a:solidFill>
              </a:rPr>
              <a:t>(x)=max⁡(0,x)</a:t>
            </a:r>
          </a:p>
          <a:p>
            <a:endParaRPr lang="en-US" dirty="0">
              <a:solidFill>
                <a:schemeClr val="bg1"/>
              </a:solidFill>
            </a:endParaRPr>
          </a:p>
          <a:p>
            <a:r>
              <a:rPr lang="en-US" dirty="0">
                <a:solidFill>
                  <a:schemeClr val="bg1"/>
                </a:solidFill>
              </a:rPr>
              <a:t>Where:</a:t>
            </a:r>
          </a:p>
          <a:p>
            <a:pPr>
              <a:buFont typeface="Arial" panose="020B0604020202020204" pitchFamily="34" charset="0"/>
              <a:buChar char="•"/>
            </a:pPr>
            <a:r>
              <a:rPr lang="en-US" dirty="0">
                <a:solidFill>
                  <a:schemeClr val="bg1"/>
                </a:solidFill>
              </a:rPr>
              <a:t>X is the output from the convolution layer.</a:t>
            </a:r>
          </a:p>
          <a:p>
            <a:pPr>
              <a:buFont typeface="Arial" panose="020B0604020202020204" pitchFamily="34" charset="0"/>
              <a:buChar char="•"/>
            </a:pPr>
            <a:r>
              <a:rPr lang="en-US" dirty="0">
                <a:solidFill>
                  <a:schemeClr val="bg1"/>
                </a:solidFill>
              </a:rPr>
              <a:t>If x is negative, </a:t>
            </a:r>
            <a:r>
              <a:rPr lang="en-US" dirty="0" err="1">
                <a:solidFill>
                  <a:schemeClr val="bg1"/>
                </a:solidFill>
              </a:rPr>
              <a:t>ReLU</a:t>
            </a:r>
            <a:r>
              <a:rPr lang="en-US" dirty="0">
                <a:solidFill>
                  <a:schemeClr val="bg1"/>
                </a:solidFill>
              </a:rPr>
              <a:t> outputs 0; otherwise, it outputs x.</a:t>
            </a:r>
          </a:p>
          <a:p>
            <a:endParaRPr lang="en-US" dirty="0">
              <a:solidFill>
                <a:schemeClr val="bg1"/>
              </a:solidFill>
            </a:endParaRPr>
          </a:p>
          <a:p>
            <a:r>
              <a:rPr lang="en-US" b="1" dirty="0">
                <a:solidFill>
                  <a:schemeClr val="bg1"/>
                </a:solidFill>
              </a:rPr>
              <a:t>Pooling Layer (Max Pooling)</a:t>
            </a:r>
          </a:p>
          <a:p>
            <a:r>
              <a:rPr lang="en-US" b="1" dirty="0">
                <a:solidFill>
                  <a:schemeClr val="bg1"/>
                </a:solidFill>
              </a:rPr>
              <a:t>Max pooling</a:t>
            </a:r>
            <a:r>
              <a:rPr lang="en-US" dirty="0">
                <a:solidFill>
                  <a:schemeClr val="bg1"/>
                </a:solidFill>
              </a:rPr>
              <a:t> reduces the spatial dimensions of the feature map while retaining the most important information. The operation selects the maximum value in a window (typically 2×2):</a:t>
            </a:r>
          </a:p>
          <a:p>
            <a:pPr algn="ctr"/>
            <a:r>
              <a:rPr lang="en-US" dirty="0">
                <a:solidFill>
                  <a:schemeClr val="bg1"/>
                </a:solidFill>
              </a:rPr>
              <a:t>P(</a:t>
            </a:r>
            <a:r>
              <a:rPr lang="en-US" dirty="0" err="1">
                <a:solidFill>
                  <a:schemeClr val="bg1"/>
                </a:solidFill>
              </a:rPr>
              <a:t>i,j</a:t>
            </a:r>
            <a:r>
              <a:rPr lang="en-US" dirty="0">
                <a:solidFill>
                  <a:schemeClr val="bg1"/>
                </a:solidFill>
              </a:rPr>
              <a:t>)=</a:t>
            </a:r>
            <a:r>
              <a:rPr lang="en-US" dirty="0" err="1">
                <a:solidFill>
                  <a:schemeClr val="bg1"/>
                </a:solidFill>
              </a:rPr>
              <a:t>max⁡m,nZ</a:t>
            </a:r>
            <a:r>
              <a:rPr lang="en-US" dirty="0">
                <a:solidFill>
                  <a:schemeClr val="bg1"/>
                </a:solidFill>
              </a:rPr>
              <a:t>(</a:t>
            </a:r>
            <a:r>
              <a:rPr lang="en-US" dirty="0" err="1">
                <a:solidFill>
                  <a:schemeClr val="bg1"/>
                </a:solidFill>
              </a:rPr>
              <a:t>i+m,j+n</a:t>
            </a:r>
            <a:r>
              <a:rPr lang="en-US" dirty="0">
                <a:solidFill>
                  <a:schemeClr val="bg1"/>
                </a:solidFill>
              </a:rPr>
              <a:t>) </a:t>
            </a:r>
          </a:p>
          <a:p>
            <a:endParaRPr lang="en-US" dirty="0">
              <a:solidFill>
                <a:schemeClr val="bg1"/>
              </a:solidFill>
            </a:endParaRPr>
          </a:p>
          <a:p>
            <a:r>
              <a:rPr lang="en-US" dirty="0">
                <a:solidFill>
                  <a:schemeClr val="bg1"/>
                </a:solidFill>
              </a:rPr>
              <a:t>Where:</a:t>
            </a:r>
          </a:p>
          <a:p>
            <a:r>
              <a:rPr lang="en-US" dirty="0">
                <a:solidFill>
                  <a:schemeClr val="bg1"/>
                </a:solidFill>
              </a:rPr>
              <a:t>P(</a:t>
            </a:r>
            <a:r>
              <a:rPr lang="en-US" dirty="0" err="1">
                <a:solidFill>
                  <a:schemeClr val="bg1"/>
                </a:solidFill>
              </a:rPr>
              <a:t>i,j</a:t>
            </a:r>
            <a:r>
              <a:rPr lang="en-US" dirty="0">
                <a:solidFill>
                  <a:schemeClr val="bg1"/>
                </a:solidFill>
              </a:rPr>
              <a:t>)P(</a:t>
            </a:r>
            <a:r>
              <a:rPr lang="en-US" dirty="0" err="1">
                <a:solidFill>
                  <a:schemeClr val="bg1"/>
                </a:solidFill>
              </a:rPr>
              <a:t>i</a:t>
            </a:r>
            <a:r>
              <a:rPr lang="en-US" dirty="0">
                <a:solidFill>
                  <a:schemeClr val="bg1"/>
                </a:solidFill>
              </a:rPr>
              <a:t>, j)P(</a:t>
            </a:r>
            <a:r>
              <a:rPr lang="en-US" dirty="0" err="1">
                <a:solidFill>
                  <a:schemeClr val="bg1"/>
                </a:solidFill>
              </a:rPr>
              <a:t>i,j</a:t>
            </a:r>
            <a:r>
              <a:rPr lang="en-US" dirty="0">
                <a:solidFill>
                  <a:schemeClr val="bg1"/>
                </a:solidFill>
              </a:rPr>
              <a:t>) is the output of the pooling layer,</a:t>
            </a:r>
          </a:p>
          <a:p>
            <a:r>
              <a:rPr lang="en-US" dirty="0">
                <a:solidFill>
                  <a:schemeClr val="bg1"/>
                </a:solidFill>
              </a:rPr>
              <a:t>Z(</a:t>
            </a:r>
            <a:r>
              <a:rPr lang="en-US" dirty="0" err="1">
                <a:solidFill>
                  <a:schemeClr val="bg1"/>
                </a:solidFill>
              </a:rPr>
              <a:t>i+m,j+n</a:t>
            </a:r>
            <a:r>
              <a:rPr lang="en-US" dirty="0">
                <a:solidFill>
                  <a:schemeClr val="bg1"/>
                </a:solidFill>
              </a:rPr>
              <a:t>)Z(</a:t>
            </a:r>
            <a:r>
              <a:rPr lang="en-US" dirty="0" err="1">
                <a:solidFill>
                  <a:schemeClr val="bg1"/>
                </a:solidFill>
              </a:rPr>
              <a:t>i+m</a:t>
            </a:r>
            <a:r>
              <a:rPr lang="en-US" dirty="0">
                <a:solidFill>
                  <a:schemeClr val="bg1"/>
                </a:solidFill>
              </a:rPr>
              <a:t>, </a:t>
            </a:r>
            <a:r>
              <a:rPr lang="en-US" dirty="0" err="1">
                <a:solidFill>
                  <a:schemeClr val="bg1"/>
                </a:solidFill>
              </a:rPr>
              <a:t>j+n</a:t>
            </a:r>
            <a:r>
              <a:rPr lang="en-US" dirty="0">
                <a:solidFill>
                  <a:schemeClr val="bg1"/>
                </a:solidFill>
              </a:rPr>
              <a:t>)Z(</a:t>
            </a:r>
            <a:r>
              <a:rPr lang="en-US" dirty="0" err="1">
                <a:solidFill>
                  <a:schemeClr val="bg1"/>
                </a:solidFill>
              </a:rPr>
              <a:t>i+m,j+n</a:t>
            </a:r>
            <a:r>
              <a:rPr lang="en-US" dirty="0">
                <a:solidFill>
                  <a:schemeClr val="bg1"/>
                </a:solidFill>
              </a:rPr>
              <a:t>) is the local region (e.g., 2×2) from the feature map.</a:t>
            </a:r>
          </a:p>
          <a:p>
            <a:r>
              <a:rPr lang="en-US" dirty="0">
                <a:solidFill>
                  <a:schemeClr val="bg1"/>
                </a:solidFill>
              </a:rPr>
              <a:t>This operation reduces the size of the feature map, allowing the model to focus on the most important features.</a:t>
            </a:r>
          </a:p>
          <a:p>
            <a:endParaRPr lang="en-US" dirty="0">
              <a:solidFill>
                <a:schemeClr val="bg1"/>
              </a:solidFill>
            </a:endParaRPr>
          </a:p>
          <a:p>
            <a:endParaRPr lang="en-US" b="1" dirty="0">
              <a:solidFill>
                <a:schemeClr val="bg1"/>
              </a:solidFill>
            </a:endParaRPr>
          </a:p>
        </p:txBody>
      </p:sp>
    </p:spTree>
    <p:extLst>
      <p:ext uri="{BB962C8B-B14F-4D97-AF65-F5344CB8AC3E}">
        <p14:creationId xmlns:p14="http://schemas.microsoft.com/office/powerpoint/2010/main" val="16348032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71D7D1-3069-6846-353E-3E19ED4AE2D6}"/>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6FD3D685-B8ED-343B-A934-6EC710776667}"/>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8D56D3DA-A13A-FD80-CECB-DEC414FFC2E5}"/>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15</a:t>
            </a:fld>
            <a:endParaRPr lang="en-US" dirty="0"/>
          </a:p>
        </p:txBody>
      </p:sp>
      <p:sp>
        <p:nvSpPr>
          <p:cNvPr id="11" name="Plaque 10">
            <a:extLst>
              <a:ext uri="{FF2B5EF4-FFF2-40B4-BE49-F238E27FC236}">
                <a16:creationId xmlns:a16="http://schemas.microsoft.com/office/drawing/2014/main" id="{3363B5DB-BEF7-EA25-A311-81E37388485C}"/>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955BCE65-7AFB-70C9-43BA-FB74B3C7907F}"/>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9" name="Picture 18">
            <a:extLst>
              <a:ext uri="{FF2B5EF4-FFF2-40B4-BE49-F238E27FC236}">
                <a16:creationId xmlns:a16="http://schemas.microsoft.com/office/drawing/2014/main" id="{A65629CB-617A-30BD-DD67-FABF15AD158E}"/>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94192" y="0"/>
            <a:ext cx="1199756" cy="581197"/>
          </a:xfrm>
          <a:prstGeom prst="rect">
            <a:avLst/>
          </a:prstGeom>
        </p:spPr>
      </p:pic>
      <p:sp>
        <p:nvSpPr>
          <p:cNvPr id="21" name="TextBox 20">
            <a:extLst>
              <a:ext uri="{FF2B5EF4-FFF2-40B4-BE49-F238E27FC236}">
                <a16:creationId xmlns:a16="http://schemas.microsoft.com/office/drawing/2014/main" id="{09435B98-03D6-119F-2BDD-D36CC98BC302}"/>
              </a:ext>
            </a:extLst>
          </p:cNvPr>
          <p:cNvSpPr txBox="1"/>
          <p:nvPr/>
        </p:nvSpPr>
        <p:spPr>
          <a:xfrm>
            <a:off x="1021464" y="539831"/>
            <a:ext cx="9062335" cy="646331"/>
          </a:xfrm>
          <a:prstGeom prst="rect">
            <a:avLst/>
          </a:prstGeom>
          <a:noFill/>
        </p:spPr>
        <p:txBody>
          <a:bodyPr wrap="square" rtlCol="0">
            <a:spAutoFit/>
          </a:bodyPr>
          <a:lstStyle/>
          <a:p>
            <a:r>
              <a:rPr lang="en-US" sz="3600" dirty="0">
                <a:solidFill>
                  <a:schemeClr val="bg1"/>
                </a:solidFill>
                <a:latin typeface="+mj-lt"/>
              </a:rPr>
              <a:t>Development of Python Script for Math Model</a:t>
            </a:r>
            <a:endParaRPr lang="en-IN" sz="3600" dirty="0">
              <a:solidFill>
                <a:schemeClr val="bg1"/>
              </a:solidFill>
              <a:latin typeface="+mj-lt"/>
            </a:endParaRPr>
          </a:p>
        </p:txBody>
      </p:sp>
      <p:sp>
        <p:nvSpPr>
          <p:cNvPr id="22" name="TextBox 21">
            <a:extLst>
              <a:ext uri="{FF2B5EF4-FFF2-40B4-BE49-F238E27FC236}">
                <a16:creationId xmlns:a16="http://schemas.microsoft.com/office/drawing/2014/main" id="{EE249BAE-3D68-6C03-794F-42D0C44FC6CA}"/>
              </a:ext>
            </a:extLst>
          </p:cNvPr>
          <p:cNvSpPr txBox="1"/>
          <p:nvPr/>
        </p:nvSpPr>
        <p:spPr>
          <a:xfrm>
            <a:off x="1021464" y="1320338"/>
            <a:ext cx="10027536" cy="4801314"/>
          </a:xfrm>
          <a:prstGeom prst="rect">
            <a:avLst/>
          </a:prstGeom>
          <a:noFill/>
        </p:spPr>
        <p:txBody>
          <a:bodyPr wrap="square" rtlCol="0">
            <a:spAutoFit/>
          </a:bodyPr>
          <a:lstStyle/>
          <a:p>
            <a:endParaRPr lang="en-US" sz="2400" b="1" dirty="0">
              <a:solidFill>
                <a:schemeClr val="bg1"/>
              </a:solidFill>
            </a:endParaRPr>
          </a:p>
          <a:p>
            <a:r>
              <a:rPr lang="en-US" sz="2400" b="1" dirty="0">
                <a:solidFill>
                  <a:schemeClr val="bg1"/>
                </a:solidFill>
              </a:rPr>
              <a:t>import </a:t>
            </a:r>
            <a:r>
              <a:rPr lang="en-US" sz="2400" b="1" dirty="0" err="1">
                <a:solidFill>
                  <a:schemeClr val="bg1"/>
                </a:solidFill>
              </a:rPr>
              <a:t>tensorflow</a:t>
            </a:r>
            <a:r>
              <a:rPr lang="en-US" sz="2400" b="1" dirty="0">
                <a:solidFill>
                  <a:schemeClr val="bg1"/>
                </a:solidFill>
              </a:rPr>
              <a:t> as </a:t>
            </a:r>
            <a:r>
              <a:rPr lang="en-US" sz="2400" b="1" dirty="0" err="1">
                <a:solidFill>
                  <a:schemeClr val="bg1"/>
                </a:solidFill>
              </a:rPr>
              <a:t>tf</a:t>
            </a:r>
            <a:endParaRPr lang="en-US" sz="2400" b="1" dirty="0">
              <a:solidFill>
                <a:schemeClr val="bg1"/>
              </a:solidFill>
            </a:endParaRPr>
          </a:p>
          <a:p>
            <a:r>
              <a:rPr lang="en-US" sz="2400" b="1" dirty="0">
                <a:solidFill>
                  <a:schemeClr val="bg1"/>
                </a:solidFill>
              </a:rPr>
              <a:t>model = </a:t>
            </a:r>
            <a:r>
              <a:rPr lang="en-US" sz="2400" b="1" dirty="0" err="1">
                <a:solidFill>
                  <a:schemeClr val="bg1"/>
                </a:solidFill>
              </a:rPr>
              <a:t>tf.keras.models.Sequential</a:t>
            </a:r>
            <a:r>
              <a:rPr lang="en-US" sz="2400" b="1" dirty="0">
                <a:solidFill>
                  <a:schemeClr val="bg1"/>
                </a:solidFill>
              </a:rPr>
              <a:t>(</a:t>
            </a:r>
          </a:p>
          <a:p>
            <a:r>
              <a:rPr lang="en-US" sz="2400" b="1" dirty="0">
                <a:solidFill>
                  <a:schemeClr val="bg1"/>
                </a:solidFill>
              </a:rPr>
              <a:t>    [</a:t>
            </a:r>
          </a:p>
          <a:p>
            <a:r>
              <a:rPr lang="en-US" sz="2400" b="1" dirty="0">
                <a:solidFill>
                  <a:schemeClr val="bg1"/>
                </a:solidFill>
              </a:rPr>
              <a:t>    tf.keras.layers.Conv2D(32, (3, 3), activation='</a:t>
            </a:r>
            <a:r>
              <a:rPr lang="en-US" sz="2400" b="1" dirty="0" err="1">
                <a:solidFill>
                  <a:schemeClr val="bg1"/>
                </a:solidFill>
              </a:rPr>
              <a:t>relu</a:t>
            </a:r>
            <a:r>
              <a:rPr lang="en-US" sz="2400" b="1" dirty="0">
                <a:solidFill>
                  <a:schemeClr val="bg1"/>
                </a:solidFill>
              </a:rPr>
              <a:t>', </a:t>
            </a:r>
            <a:r>
              <a:rPr lang="en-US" sz="2400" b="1" dirty="0" err="1">
                <a:solidFill>
                  <a:schemeClr val="bg1"/>
                </a:solidFill>
              </a:rPr>
              <a:t>input_shape</a:t>
            </a:r>
            <a:r>
              <a:rPr lang="en-US" sz="2400" b="1" dirty="0">
                <a:solidFill>
                  <a:schemeClr val="bg1"/>
                </a:solidFill>
              </a:rPr>
              <a:t>=(128, 128, 3)),</a:t>
            </a:r>
          </a:p>
          <a:p>
            <a:r>
              <a:rPr lang="en-US" sz="2400" b="1" dirty="0">
                <a:solidFill>
                  <a:schemeClr val="bg1"/>
                </a:solidFill>
              </a:rPr>
              <a:t>    tf.keras.layers.MaxPooling2D((2, 2)),</a:t>
            </a:r>
          </a:p>
          <a:p>
            <a:r>
              <a:rPr lang="en-US" sz="2400" b="1" dirty="0">
                <a:solidFill>
                  <a:schemeClr val="bg1"/>
                </a:solidFill>
              </a:rPr>
              <a:t>    </a:t>
            </a:r>
            <a:r>
              <a:rPr lang="en-US" sz="2400" b="1" dirty="0" err="1">
                <a:solidFill>
                  <a:schemeClr val="bg1"/>
                </a:solidFill>
              </a:rPr>
              <a:t>tf.keras.layers.Flatten</a:t>
            </a:r>
            <a:r>
              <a:rPr lang="en-US" sz="2400" b="1" dirty="0">
                <a:solidFill>
                  <a:schemeClr val="bg1"/>
                </a:solidFill>
              </a:rPr>
              <a:t>(),</a:t>
            </a:r>
          </a:p>
          <a:p>
            <a:r>
              <a:rPr lang="en-US" sz="2400" b="1" dirty="0">
                <a:solidFill>
                  <a:schemeClr val="bg1"/>
                </a:solidFill>
              </a:rPr>
              <a:t>    </a:t>
            </a:r>
            <a:r>
              <a:rPr lang="en-US" sz="2400" b="1" dirty="0" err="1">
                <a:solidFill>
                  <a:schemeClr val="bg1"/>
                </a:solidFill>
              </a:rPr>
              <a:t>tf.keras.layers.Dense</a:t>
            </a:r>
            <a:r>
              <a:rPr lang="en-US" sz="2400" b="1" dirty="0">
                <a:solidFill>
                  <a:schemeClr val="bg1"/>
                </a:solidFill>
              </a:rPr>
              <a:t>(64, activation='</a:t>
            </a:r>
            <a:r>
              <a:rPr lang="en-US" sz="2400" b="1" dirty="0" err="1">
                <a:solidFill>
                  <a:schemeClr val="bg1"/>
                </a:solidFill>
              </a:rPr>
              <a:t>relu</a:t>
            </a:r>
            <a:r>
              <a:rPr lang="en-US" sz="2400" b="1" dirty="0">
                <a:solidFill>
                  <a:schemeClr val="bg1"/>
                </a:solidFill>
              </a:rPr>
              <a:t>'),</a:t>
            </a:r>
          </a:p>
          <a:p>
            <a:r>
              <a:rPr lang="en-US" sz="2400" b="1" dirty="0">
                <a:solidFill>
                  <a:schemeClr val="bg1"/>
                </a:solidFill>
              </a:rPr>
              <a:t>    </a:t>
            </a:r>
            <a:r>
              <a:rPr lang="en-US" sz="2400" b="1" dirty="0" err="1">
                <a:solidFill>
                  <a:schemeClr val="bg1"/>
                </a:solidFill>
              </a:rPr>
              <a:t>tf.keras.layers.Dense</a:t>
            </a:r>
            <a:r>
              <a:rPr lang="en-US" sz="2400" b="1" dirty="0">
                <a:solidFill>
                  <a:schemeClr val="bg1"/>
                </a:solidFill>
              </a:rPr>
              <a:t>(2, activation='</a:t>
            </a:r>
            <a:r>
              <a:rPr lang="en-US" sz="2400" b="1" dirty="0" err="1">
                <a:solidFill>
                  <a:schemeClr val="bg1"/>
                </a:solidFill>
              </a:rPr>
              <a:t>softmax</a:t>
            </a:r>
            <a:r>
              <a:rPr lang="en-US" sz="2400" b="1" dirty="0">
                <a:solidFill>
                  <a:schemeClr val="bg1"/>
                </a:solidFill>
              </a:rPr>
              <a:t>')  # Output layer for binary classification</a:t>
            </a:r>
          </a:p>
          <a:p>
            <a:r>
              <a:rPr lang="en-US" sz="2400" b="1" dirty="0">
                <a:solidFill>
                  <a:schemeClr val="bg1"/>
                </a:solidFill>
              </a:rPr>
              <a:t>    ]</a:t>
            </a:r>
          </a:p>
          <a:p>
            <a:r>
              <a:rPr lang="en-US" sz="2400" b="1" dirty="0">
                <a:solidFill>
                  <a:schemeClr val="bg1"/>
                </a:solidFill>
              </a:rPr>
              <a:t>)</a:t>
            </a:r>
          </a:p>
          <a:p>
            <a:endParaRPr lang="en-US" dirty="0">
              <a:solidFill>
                <a:schemeClr val="bg1"/>
              </a:solidFill>
            </a:endParaRPr>
          </a:p>
        </p:txBody>
      </p:sp>
    </p:spTree>
    <p:extLst>
      <p:ext uri="{BB962C8B-B14F-4D97-AF65-F5344CB8AC3E}">
        <p14:creationId xmlns:p14="http://schemas.microsoft.com/office/powerpoint/2010/main" val="13196407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F1E44C-71A0-E69D-4937-543E147976A4}"/>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673F507A-FB11-75A5-313D-D5A1A83DDE82}"/>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1789013C-0904-D880-A568-223B202ED9AD}"/>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16</a:t>
            </a:fld>
            <a:endParaRPr lang="en-US" dirty="0"/>
          </a:p>
        </p:txBody>
      </p:sp>
      <p:sp>
        <p:nvSpPr>
          <p:cNvPr id="11" name="Plaque 10">
            <a:extLst>
              <a:ext uri="{FF2B5EF4-FFF2-40B4-BE49-F238E27FC236}">
                <a16:creationId xmlns:a16="http://schemas.microsoft.com/office/drawing/2014/main" id="{BA8E9D56-D552-F58C-A825-55866E9A0AD8}"/>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1E9B949D-9B52-ACA5-45B9-1A8C5E8397FF}"/>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C9D71814-02DA-5AED-06D7-F9CAFCBA2E61}"/>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AE145E23-F14F-4A55-7971-6969B9D5317E}"/>
              </a:ext>
            </a:extLst>
          </p:cNvPr>
          <p:cNvSpPr txBox="1"/>
          <p:nvPr/>
        </p:nvSpPr>
        <p:spPr>
          <a:xfrm>
            <a:off x="1021465" y="539831"/>
            <a:ext cx="7318822" cy="646331"/>
          </a:xfrm>
          <a:prstGeom prst="rect">
            <a:avLst/>
          </a:prstGeom>
          <a:noFill/>
        </p:spPr>
        <p:txBody>
          <a:bodyPr wrap="square" rtlCol="0">
            <a:spAutoFit/>
          </a:bodyPr>
          <a:lstStyle/>
          <a:p>
            <a:r>
              <a:rPr lang="en-US" sz="3600" dirty="0">
                <a:solidFill>
                  <a:schemeClr val="bg1"/>
                </a:solidFill>
                <a:latin typeface="+mj-lt"/>
              </a:rPr>
              <a:t>Module Explanation</a:t>
            </a:r>
            <a:endParaRPr lang="en-IN" sz="3600" dirty="0">
              <a:solidFill>
                <a:schemeClr val="bg1"/>
              </a:solidFill>
              <a:latin typeface="+mj-lt"/>
            </a:endParaRPr>
          </a:p>
        </p:txBody>
      </p:sp>
      <p:sp>
        <p:nvSpPr>
          <p:cNvPr id="3" name="TextBox 2">
            <a:extLst>
              <a:ext uri="{FF2B5EF4-FFF2-40B4-BE49-F238E27FC236}">
                <a16:creationId xmlns:a16="http://schemas.microsoft.com/office/drawing/2014/main" id="{F6B963CD-ACC3-5979-F71A-2ECE2B94DE29}"/>
              </a:ext>
            </a:extLst>
          </p:cNvPr>
          <p:cNvSpPr txBox="1"/>
          <p:nvPr/>
        </p:nvSpPr>
        <p:spPr>
          <a:xfrm>
            <a:off x="858691" y="1239391"/>
            <a:ext cx="10451939" cy="5047536"/>
          </a:xfrm>
          <a:prstGeom prst="rect">
            <a:avLst/>
          </a:prstGeom>
          <a:noFill/>
        </p:spPr>
        <p:txBody>
          <a:bodyPr wrap="square" rtlCol="0">
            <a:spAutoFit/>
          </a:bodyPr>
          <a:lstStyle/>
          <a:p>
            <a:pPr algn="just"/>
            <a:r>
              <a:rPr lang="en-US" sz="2000" b="1" dirty="0">
                <a:solidFill>
                  <a:schemeClr val="bg1"/>
                </a:solidFill>
              </a:rPr>
              <a:t>Data Preprocessing:</a:t>
            </a:r>
          </a:p>
          <a:p>
            <a:pPr algn="just"/>
            <a:r>
              <a:rPr lang="en-US" sz="2000" b="1" dirty="0">
                <a:solidFill>
                  <a:schemeClr val="bg1"/>
                </a:solidFill>
              </a:rPr>
              <a:t>Loading the Dataset: </a:t>
            </a:r>
            <a:r>
              <a:rPr lang="en-US" dirty="0">
                <a:solidFill>
                  <a:schemeClr val="bg1"/>
                </a:solidFill>
              </a:rPr>
              <a:t>The dataset containing histopathological images of lung and colon cancer was downloaded, and images were loaded using Python’s </a:t>
            </a:r>
            <a:r>
              <a:rPr lang="en-US" dirty="0" err="1">
                <a:solidFill>
                  <a:schemeClr val="bg1"/>
                </a:solidFill>
              </a:rPr>
              <a:t>os</a:t>
            </a:r>
            <a:r>
              <a:rPr lang="en-US" dirty="0">
                <a:solidFill>
                  <a:schemeClr val="bg1"/>
                </a:solidFill>
              </a:rPr>
              <a:t> library. The images are structured in folders representing different cancer types.</a:t>
            </a:r>
          </a:p>
          <a:p>
            <a:pPr algn="just"/>
            <a:r>
              <a:rPr lang="en-US" sz="2000" b="1" dirty="0" err="1">
                <a:solidFill>
                  <a:schemeClr val="bg1"/>
                </a:solidFill>
              </a:rPr>
              <a:t>DataFrame</a:t>
            </a:r>
            <a:r>
              <a:rPr lang="en-US" sz="2000" b="1" dirty="0">
                <a:solidFill>
                  <a:schemeClr val="bg1"/>
                </a:solidFill>
              </a:rPr>
              <a:t> Creation: </a:t>
            </a:r>
            <a:r>
              <a:rPr lang="en-US" dirty="0">
                <a:solidFill>
                  <a:schemeClr val="bg1"/>
                </a:solidFill>
              </a:rPr>
              <a:t>After loading the image paths and corresponding labels, a pandas </a:t>
            </a:r>
            <a:r>
              <a:rPr lang="en-US" dirty="0" err="1">
                <a:solidFill>
                  <a:schemeClr val="bg1"/>
                </a:solidFill>
              </a:rPr>
              <a:t>DataFrame</a:t>
            </a:r>
            <a:r>
              <a:rPr lang="en-US" dirty="0">
                <a:solidFill>
                  <a:schemeClr val="bg1"/>
                </a:solidFill>
              </a:rPr>
              <a:t> was created for easy manipulation and processing. Each row represents an image and its corresponding label.</a:t>
            </a:r>
          </a:p>
          <a:p>
            <a:pPr algn="just"/>
            <a:r>
              <a:rPr lang="en-US" dirty="0">
                <a:solidFill>
                  <a:schemeClr val="bg1"/>
                </a:solidFill>
              </a:rPr>
              <a:t>Label Mapping: The raw labels were replaced with more descriptive names (e.g., </a:t>
            </a:r>
            <a:r>
              <a:rPr lang="en-US" dirty="0" err="1">
                <a:solidFill>
                  <a:schemeClr val="bg1"/>
                </a:solidFill>
              </a:rPr>
              <a:t>lung_aca</a:t>
            </a:r>
            <a:r>
              <a:rPr lang="en-US" dirty="0">
                <a:solidFill>
                  <a:schemeClr val="bg1"/>
                </a:solidFill>
              </a:rPr>
              <a:t> was changed to Lung Adenocarcinoma) to ensure clarity during training and evaluation.</a:t>
            </a:r>
          </a:p>
          <a:p>
            <a:pPr algn="just"/>
            <a:r>
              <a:rPr lang="en-US" sz="2000" b="1" dirty="0">
                <a:solidFill>
                  <a:schemeClr val="bg1"/>
                </a:solidFill>
              </a:rPr>
              <a:t>Data Splitting: </a:t>
            </a:r>
            <a:r>
              <a:rPr lang="en-US" dirty="0">
                <a:solidFill>
                  <a:schemeClr val="bg1"/>
                </a:solidFill>
              </a:rPr>
              <a:t>The dataset was split into training, validation, and testing sets using an 80-10-10 ratio. This ensures the model is trained on a balanced dataset and evaluated on unseen data.</a:t>
            </a:r>
          </a:p>
          <a:p>
            <a:pPr algn="just"/>
            <a:r>
              <a:rPr lang="en-US" sz="2000" b="1" dirty="0">
                <a:solidFill>
                  <a:schemeClr val="bg1"/>
                </a:solidFill>
              </a:rPr>
              <a:t>Training Set: </a:t>
            </a:r>
            <a:r>
              <a:rPr lang="en-US" dirty="0">
                <a:solidFill>
                  <a:schemeClr val="bg1"/>
                </a:solidFill>
              </a:rPr>
              <a:t>80% of the data used to train the model.</a:t>
            </a:r>
          </a:p>
          <a:p>
            <a:pPr algn="just"/>
            <a:r>
              <a:rPr lang="en-US" sz="2000" b="1" dirty="0">
                <a:solidFill>
                  <a:schemeClr val="bg1"/>
                </a:solidFill>
              </a:rPr>
              <a:t>Validation Set: </a:t>
            </a:r>
            <a:r>
              <a:rPr lang="en-US" dirty="0">
                <a:solidFill>
                  <a:schemeClr val="bg1"/>
                </a:solidFill>
              </a:rPr>
              <a:t>10% used to tune hyperparameters during training.</a:t>
            </a:r>
          </a:p>
          <a:p>
            <a:pPr algn="just"/>
            <a:r>
              <a:rPr lang="en-US" sz="2000" b="1" dirty="0">
                <a:solidFill>
                  <a:schemeClr val="bg1"/>
                </a:solidFill>
              </a:rPr>
              <a:t>Testing Set: </a:t>
            </a:r>
            <a:r>
              <a:rPr lang="en-US" dirty="0">
                <a:solidFill>
                  <a:schemeClr val="bg1"/>
                </a:solidFill>
              </a:rPr>
              <a:t>10% used for final evaluation of model performance.</a:t>
            </a:r>
          </a:p>
          <a:p>
            <a:pPr algn="just"/>
            <a:r>
              <a:rPr lang="en-US" sz="2000" b="1" dirty="0">
                <a:solidFill>
                  <a:schemeClr val="bg1"/>
                </a:solidFill>
              </a:rPr>
              <a:t>Image Augmentation and Rescaling: </a:t>
            </a:r>
            <a:r>
              <a:rPr lang="en-US" dirty="0">
                <a:solidFill>
                  <a:schemeClr val="bg1"/>
                </a:solidFill>
              </a:rPr>
              <a:t>The images were rescaled using </a:t>
            </a:r>
            <a:r>
              <a:rPr lang="en-US" dirty="0" err="1">
                <a:solidFill>
                  <a:schemeClr val="bg1"/>
                </a:solidFill>
              </a:rPr>
              <a:t>ImageDataGenerator</a:t>
            </a:r>
            <a:r>
              <a:rPr lang="en-US" dirty="0">
                <a:solidFill>
                  <a:schemeClr val="bg1"/>
                </a:solidFill>
              </a:rPr>
              <a:t> to have pixel values in the range of 0 to 1. This ensures the model trains faster and more </a:t>
            </a:r>
            <a:r>
              <a:rPr lang="en-US" dirty="0" err="1">
                <a:solidFill>
                  <a:schemeClr val="bg1"/>
                </a:solidFill>
              </a:rPr>
              <a:t>efficiently.No</a:t>
            </a:r>
            <a:r>
              <a:rPr lang="en-US" dirty="0">
                <a:solidFill>
                  <a:schemeClr val="bg1"/>
                </a:solidFill>
              </a:rPr>
              <a:t> further augmentation (such as rotation, flipping, etc.) was done in this phase, but you can mention that these techniques are often used to prevent overfitting.</a:t>
            </a:r>
            <a:endParaRPr lang="en-IN" dirty="0">
              <a:solidFill>
                <a:schemeClr val="bg1"/>
              </a:solidFill>
            </a:endParaRPr>
          </a:p>
        </p:txBody>
      </p:sp>
    </p:spTree>
    <p:extLst>
      <p:ext uri="{BB962C8B-B14F-4D97-AF65-F5344CB8AC3E}">
        <p14:creationId xmlns:p14="http://schemas.microsoft.com/office/powerpoint/2010/main" val="16711766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EF1B36-4607-E399-1B2C-3B69BFE4562B}"/>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1EE767D1-8C2E-7AFA-25FF-C95AEB525914}"/>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823D2D4C-7E44-EBDC-BE42-235E031CD8B1}"/>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17</a:t>
            </a:fld>
            <a:endParaRPr lang="en-US" dirty="0"/>
          </a:p>
        </p:txBody>
      </p:sp>
      <p:sp>
        <p:nvSpPr>
          <p:cNvPr id="11" name="Plaque 10">
            <a:extLst>
              <a:ext uri="{FF2B5EF4-FFF2-40B4-BE49-F238E27FC236}">
                <a16:creationId xmlns:a16="http://schemas.microsoft.com/office/drawing/2014/main" id="{834129CE-27D2-24EA-4AB2-FFC2FF393CF2}"/>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970A706F-E234-7D6E-7EDE-5010520209B3}"/>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6A52A593-1B17-589C-9E2B-B0A532B8A72C}"/>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F6E58C31-204C-FA97-0AC5-2B59824A2B1A}"/>
              </a:ext>
            </a:extLst>
          </p:cNvPr>
          <p:cNvSpPr txBox="1"/>
          <p:nvPr/>
        </p:nvSpPr>
        <p:spPr>
          <a:xfrm>
            <a:off x="1021465" y="539831"/>
            <a:ext cx="7318822" cy="646331"/>
          </a:xfrm>
          <a:prstGeom prst="rect">
            <a:avLst/>
          </a:prstGeom>
          <a:noFill/>
        </p:spPr>
        <p:txBody>
          <a:bodyPr wrap="square" rtlCol="0">
            <a:spAutoFit/>
          </a:bodyPr>
          <a:lstStyle/>
          <a:p>
            <a:r>
              <a:rPr lang="en-US" sz="3600" dirty="0">
                <a:solidFill>
                  <a:schemeClr val="bg1"/>
                </a:solidFill>
                <a:latin typeface="+mj-lt"/>
              </a:rPr>
              <a:t>Module Explanation</a:t>
            </a:r>
            <a:endParaRPr lang="en-IN" sz="3600" dirty="0">
              <a:solidFill>
                <a:schemeClr val="bg1"/>
              </a:solidFill>
              <a:latin typeface="+mj-lt"/>
            </a:endParaRPr>
          </a:p>
        </p:txBody>
      </p:sp>
      <p:sp>
        <p:nvSpPr>
          <p:cNvPr id="7" name="TextBox 6">
            <a:extLst>
              <a:ext uri="{FF2B5EF4-FFF2-40B4-BE49-F238E27FC236}">
                <a16:creationId xmlns:a16="http://schemas.microsoft.com/office/drawing/2014/main" id="{C2B5DDD3-4C91-105A-9BEB-2D657F9EA4BA}"/>
              </a:ext>
            </a:extLst>
          </p:cNvPr>
          <p:cNvSpPr txBox="1"/>
          <p:nvPr/>
        </p:nvSpPr>
        <p:spPr>
          <a:xfrm>
            <a:off x="1134319" y="1354238"/>
            <a:ext cx="9803757" cy="3724096"/>
          </a:xfrm>
          <a:prstGeom prst="rect">
            <a:avLst/>
          </a:prstGeom>
          <a:noFill/>
        </p:spPr>
        <p:txBody>
          <a:bodyPr wrap="square" rtlCol="0">
            <a:spAutoFit/>
          </a:bodyPr>
          <a:lstStyle/>
          <a:p>
            <a:r>
              <a:rPr lang="en-US" sz="2000" b="1" dirty="0">
                <a:solidFill>
                  <a:schemeClr val="bg1"/>
                </a:solidFill>
              </a:rPr>
              <a:t>CNN Model Architecture:</a:t>
            </a:r>
          </a:p>
          <a:p>
            <a:r>
              <a:rPr lang="en-US" sz="2000" dirty="0">
                <a:solidFill>
                  <a:schemeClr val="bg1"/>
                </a:solidFill>
              </a:rPr>
              <a:t>Convolutional </a:t>
            </a:r>
            <a:r>
              <a:rPr lang="en-US" sz="2000" dirty="0" err="1">
                <a:solidFill>
                  <a:schemeClr val="bg1"/>
                </a:solidFill>
              </a:rPr>
              <a:t>Layers:The</a:t>
            </a:r>
            <a:r>
              <a:rPr lang="en-US" sz="2000" dirty="0">
                <a:solidFill>
                  <a:schemeClr val="bg1"/>
                </a:solidFill>
              </a:rPr>
              <a:t> CNN model is built using five convolutional blocks. Each block consists of two Conv2D layers with </a:t>
            </a:r>
            <a:r>
              <a:rPr lang="en-US" sz="2000" dirty="0" err="1">
                <a:solidFill>
                  <a:schemeClr val="bg1"/>
                </a:solidFill>
              </a:rPr>
              <a:t>ReLU</a:t>
            </a:r>
            <a:r>
              <a:rPr lang="en-US" sz="2000" dirty="0">
                <a:solidFill>
                  <a:schemeClr val="bg1"/>
                </a:solidFill>
              </a:rPr>
              <a:t> activation functions and a </a:t>
            </a:r>
            <a:r>
              <a:rPr lang="en-US" sz="2000" dirty="0" err="1">
                <a:solidFill>
                  <a:schemeClr val="bg1"/>
                </a:solidFill>
              </a:rPr>
              <a:t>MaxPooling</a:t>
            </a:r>
            <a:r>
              <a:rPr lang="en-US" sz="2000" dirty="0">
                <a:solidFill>
                  <a:schemeClr val="bg1"/>
                </a:solidFill>
              </a:rPr>
              <a:t> layer to reduce dimensionality.</a:t>
            </a:r>
          </a:p>
          <a:p>
            <a:endParaRPr lang="en-US" sz="2000" dirty="0">
              <a:solidFill>
                <a:schemeClr val="bg1"/>
              </a:solidFill>
            </a:endParaRPr>
          </a:p>
          <a:p>
            <a:endParaRPr lang="en-US" sz="2000" dirty="0">
              <a:solidFill>
                <a:schemeClr val="bg1"/>
              </a:solidFill>
            </a:endParaRPr>
          </a:p>
          <a:p>
            <a:r>
              <a:rPr lang="en-US" sz="2000" b="1" dirty="0">
                <a:solidFill>
                  <a:schemeClr val="bg1"/>
                </a:solidFill>
              </a:rPr>
              <a:t>EfficientNetB3 Model Architecture:</a:t>
            </a:r>
          </a:p>
          <a:p>
            <a:r>
              <a:rPr lang="en-US" sz="2000" dirty="0">
                <a:solidFill>
                  <a:schemeClr val="bg1"/>
                </a:solidFill>
              </a:rPr>
              <a:t>Transfer Learning: EfficientNetB3 is used as a pre-trained model to leverage its powerful feature extraction capabilities. This model was pre-trained on ImageNet, a large dataset of natural images, and then fine-tuned on your lung and colon cancer images.</a:t>
            </a:r>
          </a:p>
          <a:p>
            <a:endParaRPr lang="en-US" dirty="0">
              <a:solidFill>
                <a:schemeClr val="bg1"/>
              </a:solidFill>
            </a:endParaRPr>
          </a:p>
          <a:p>
            <a:endParaRPr lang="en-IN" dirty="0">
              <a:solidFill>
                <a:schemeClr val="bg1"/>
              </a:solidFill>
            </a:endParaRPr>
          </a:p>
        </p:txBody>
      </p:sp>
    </p:spTree>
    <p:extLst>
      <p:ext uri="{BB962C8B-B14F-4D97-AF65-F5344CB8AC3E}">
        <p14:creationId xmlns:p14="http://schemas.microsoft.com/office/powerpoint/2010/main" val="26273000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32F291-7826-F610-791F-2FE03A0E15F3}"/>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68C192B5-0000-D5BC-D257-4165A2036B2B}"/>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BDB3D6A5-51B2-0BDA-6E08-21D93238580A}"/>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18</a:t>
            </a:fld>
            <a:endParaRPr lang="en-US" dirty="0"/>
          </a:p>
        </p:txBody>
      </p:sp>
      <p:sp>
        <p:nvSpPr>
          <p:cNvPr id="11" name="Plaque 10">
            <a:extLst>
              <a:ext uri="{FF2B5EF4-FFF2-40B4-BE49-F238E27FC236}">
                <a16:creationId xmlns:a16="http://schemas.microsoft.com/office/drawing/2014/main" id="{10E16917-7A96-743B-5EC6-B96A9E4C5D77}"/>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7E81B563-A5D6-50DB-7823-8EC96F739023}"/>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5FCBF74E-8BC5-E29A-FB8F-F804D4D6F100}"/>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876DACC1-B8C5-93FE-01D6-2C2D36AE1637}"/>
              </a:ext>
            </a:extLst>
          </p:cNvPr>
          <p:cNvSpPr txBox="1"/>
          <p:nvPr/>
        </p:nvSpPr>
        <p:spPr>
          <a:xfrm>
            <a:off x="1021465" y="539831"/>
            <a:ext cx="7318822" cy="646331"/>
          </a:xfrm>
          <a:prstGeom prst="rect">
            <a:avLst/>
          </a:prstGeom>
          <a:noFill/>
        </p:spPr>
        <p:txBody>
          <a:bodyPr wrap="square" rtlCol="0">
            <a:spAutoFit/>
          </a:bodyPr>
          <a:lstStyle/>
          <a:p>
            <a:r>
              <a:rPr lang="en-US" sz="3600" dirty="0">
                <a:solidFill>
                  <a:schemeClr val="bg1"/>
                </a:solidFill>
                <a:latin typeface="+mj-lt"/>
              </a:rPr>
              <a:t>Module Explanation</a:t>
            </a:r>
            <a:endParaRPr lang="en-IN" sz="3600" dirty="0">
              <a:solidFill>
                <a:schemeClr val="bg1"/>
              </a:solidFill>
              <a:latin typeface="+mj-lt"/>
            </a:endParaRPr>
          </a:p>
        </p:txBody>
      </p:sp>
      <p:sp>
        <p:nvSpPr>
          <p:cNvPr id="7" name="TextBox 6">
            <a:extLst>
              <a:ext uri="{FF2B5EF4-FFF2-40B4-BE49-F238E27FC236}">
                <a16:creationId xmlns:a16="http://schemas.microsoft.com/office/drawing/2014/main" id="{5EFED61F-EFCB-CC24-0CFE-C900EE13DC0E}"/>
              </a:ext>
            </a:extLst>
          </p:cNvPr>
          <p:cNvSpPr txBox="1"/>
          <p:nvPr/>
        </p:nvSpPr>
        <p:spPr>
          <a:xfrm>
            <a:off x="1134319" y="1354238"/>
            <a:ext cx="9803757" cy="4093428"/>
          </a:xfrm>
          <a:prstGeom prst="rect">
            <a:avLst/>
          </a:prstGeom>
          <a:noFill/>
        </p:spPr>
        <p:txBody>
          <a:bodyPr wrap="square" rtlCol="0">
            <a:spAutoFit/>
          </a:bodyPr>
          <a:lstStyle/>
          <a:p>
            <a:pPr algn="just"/>
            <a:r>
              <a:rPr lang="en-US" sz="2000" b="1" dirty="0">
                <a:solidFill>
                  <a:schemeClr val="bg1"/>
                </a:solidFill>
              </a:rPr>
              <a:t>Model Training </a:t>
            </a:r>
          </a:p>
          <a:p>
            <a:pPr algn="just"/>
            <a:endParaRPr lang="en-US" sz="2000" b="1" dirty="0">
              <a:solidFill>
                <a:schemeClr val="bg1"/>
              </a:solidFill>
            </a:endParaRPr>
          </a:p>
          <a:p>
            <a:pPr algn="just"/>
            <a:r>
              <a:rPr lang="en-US" sz="2000" b="1" dirty="0">
                <a:solidFill>
                  <a:schemeClr val="bg1"/>
                </a:solidFill>
              </a:rPr>
              <a:t>Optimizer: </a:t>
            </a:r>
          </a:p>
          <a:p>
            <a:pPr algn="just"/>
            <a:r>
              <a:rPr lang="en-US" sz="2000" dirty="0">
                <a:solidFill>
                  <a:schemeClr val="bg1"/>
                </a:solidFill>
              </a:rPr>
              <a:t>Both models used the </a:t>
            </a:r>
            <a:r>
              <a:rPr lang="en-US" sz="2000" dirty="0" err="1">
                <a:solidFill>
                  <a:schemeClr val="bg1"/>
                </a:solidFill>
              </a:rPr>
              <a:t>Adamax</a:t>
            </a:r>
            <a:r>
              <a:rPr lang="en-US" sz="2000" dirty="0">
                <a:solidFill>
                  <a:schemeClr val="bg1"/>
                </a:solidFill>
              </a:rPr>
              <a:t> optimizer with a learning rate of 0.001 (for CNN) and 0.0001 (for EfficientNetB3). </a:t>
            </a:r>
            <a:r>
              <a:rPr lang="en-US" sz="2000" dirty="0" err="1">
                <a:solidFill>
                  <a:schemeClr val="bg1"/>
                </a:solidFill>
              </a:rPr>
              <a:t>Adamax</a:t>
            </a:r>
            <a:r>
              <a:rPr lang="en-US" sz="2000" dirty="0">
                <a:solidFill>
                  <a:schemeClr val="bg1"/>
                </a:solidFill>
              </a:rPr>
              <a:t>, a variant of Adam, is well-suited for handling sparse gradients and large-scale data.</a:t>
            </a:r>
          </a:p>
          <a:p>
            <a:pPr algn="just"/>
            <a:r>
              <a:rPr lang="en-US" sz="2000" b="1" dirty="0">
                <a:solidFill>
                  <a:schemeClr val="bg1"/>
                </a:solidFill>
              </a:rPr>
              <a:t>Loss Function: </a:t>
            </a:r>
            <a:r>
              <a:rPr lang="en-US" sz="2000" dirty="0">
                <a:solidFill>
                  <a:schemeClr val="bg1"/>
                </a:solidFill>
              </a:rPr>
              <a:t>The categorical cross-entropy loss function was chosen because it is effective for multi-class classification problems.</a:t>
            </a:r>
          </a:p>
          <a:p>
            <a:pPr algn="just"/>
            <a:r>
              <a:rPr lang="en-US" sz="2000" b="1" dirty="0">
                <a:solidFill>
                  <a:schemeClr val="bg1"/>
                </a:solidFill>
              </a:rPr>
              <a:t>Metrics: </a:t>
            </a:r>
            <a:r>
              <a:rPr lang="en-US" sz="2000" dirty="0">
                <a:solidFill>
                  <a:schemeClr val="bg1"/>
                </a:solidFill>
              </a:rPr>
              <a:t>The primary metric used for evaluation was accuracy, which was monitored during training to evaluate the model's performance.</a:t>
            </a:r>
          </a:p>
          <a:p>
            <a:pPr algn="just"/>
            <a:r>
              <a:rPr lang="en-US" sz="2000" b="1" dirty="0">
                <a:solidFill>
                  <a:schemeClr val="bg1"/>
                </a:solidFill>
              </a:rPr>
              <a:t>Training Process: </a:t>
            </a:r>
            <a:r>
              <a:rPr lang="en-US" sz="2000" dirty="0">
                <a:solidFill>
                  <a:schemeClr val="bg1"/>
                </a:solidFill>
              </a:rPr>
              <a:t>The models were trained for 20 epochs with a batch size of 32. During each epoch, both the training and validation accuracy/loss were recorded to track progress and avoid overfitting.</a:t>
            </a:r>
            <a:endParaRPr lang="en-IN" sz="2000" dirty="0">
              <a:solidFill>
                <a:schemeClr val="bg1"/>
              </a:solidFill>
            </a:endParaRPr>
          </a:p>
        </p:txBody>
      </p:sp>
    </p:spTree>
    <p:extLst>
      <p:ext uri="{BB962C8B-B14F-4D97-AF65-F5344CB8AC3E}">
        <p14:creationId xmlns:p14="http://schemas.microsoft.com/office/powerpoint/2010/main" val="19272293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2320C0-1723-F27C-2A84-7EE41E05C8BE}"/>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98C4B197-30C3-5C5C-50A7-1173968A2457}"/>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E7CCFC22-D8ED-098B-C819-B2F1B36FC7E7}"/>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19</a:t>
            </a:fld>
            <a:endParaRPr lang="en-US" dirty="0"/>
          </a:p>
        </p:txBody>
      </p:sp>
      <p:sp>
        <p:nvSpPr>
          <p:cNvPr id="11" name="Plaque 10">
            <a:extLst>
              <a:ext uri="{FF2B5EF4-FFF2-40B4-BE49-F238E27FC236}">
                <a16:creationId xmlns:a16="http://schemas.microsoft.com/office/drawing/2014/main" id="{E5245AA5-7FC2-1635-AA43-A255F356E8D2}"/>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66DFFA82-3E32-ED78-B3FB-DC0A2EEAA460}"/>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F1E5CA12-0515-0192-53C2-E75224EDB200}"/>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97DBC295-D766-2D32-17D0-DDDCD367BEEF}"/>
              </a:ext>
            </a:extLst>
          </p:cNvPr>
          <p:cNvSpPr txBox="1"/>
          <p:nvPr/>
        </p:nvSpPr>
        <p:spPr>
          <a:xfrm>
            <a:off x="1021465" y="539831"/>
            <a:ext cx="7318822" cy="646331"/>
          </a:xfrm>
          <a:prstGeom prst="rect">
            <a:avLst/>
          </a:prstGeom>
          <a:noFill/>
        </p:spPr>
        <p:txBody>
          <a:bodyPr wrap="square" rtlCol="0">
            <a:spAutoFit/>
          </a:bodyPr>
          <a:lstStyle/>
          <a:p>
            <a:r>
              <a:rPr lang="en-US" sz="3600" dirty="0">
                <a:solidFill>
                  <a:schemeClr val="bg1"/>
                </a:solidFill>
                <a:latin typeface="+mj-lt"/>
              </a:rPr>
              <a:t>Module Explanation</a:t>
            </a:r>
            <a:endParaRPr lang="en-IN" sz="3600" dirty="0">
              <a:solidFill>
                <a:schemeClr val="bg1"/>
              </a:solidFill>
              <a:latin typeface="+mj-lt"/>
            </a:endParaRPr>
          </a:p>
        </p:txBody>
      </p:sp>
      <p:sp>
        <p:nvSpPr>
          <p:cNvPr id="7" name="TextBox 6">
            <a:extLst>
              <a:ext uri="{FF2B5EF4-FFF2-40B4-BE49-F238E27FC236}">
                <a16:creationId xmlns:a16="http://schemas.microsoft.com/office/drawing/2014/main" id="{8BBB2401-26C6-E14D-5A7F-11667B9BFFC7}"/>
              </a:ext>
            </a:extLst>
          </p:cNvPr>
          <p:cNvSpPr txBox="1"/>
          <p:nvPr/>
        </p:nvSpPr>
        <p:spPr>
          <a:xfrm>
            <a:off x="1021465" y="1123337"/>
            <a:ext cx="10274720" cy="5416868"/>
          </a:xfrm>
          <a:prstGeom prst="rect">
            <a:avLst/>
          </a:prstGeom>
          <a:noFill/>
        </p:spPr>
        <p:txBody>
          <a:bodyPr wrap="square" rtlCol="0">
            <a:spAutoFit/>
          </a:bodyPr>
          <a:lstStyle/>
          <a:p>
            <a:pPr algn="just"/>
            <a:r>
              <a:rPr lang="en-US" sz="2100" b="1" dirty="0">
                <a:solidFill>
                  <a:schemeClr val="bg1"/>
                </a:solidFill>
              </a:rPr>
              <a:t>Model Evaluation:</a:t>
            </a:r>
          </a:p>
          <a:p>
            <a:pPr algn="just"/>
            <a:r>
              <a:rPr lang="en-US" sz="1900" b="1" dirty="0">
                <a:solidFill>
                  <a:schemeClr val="bg1"/>
                </a:solidFill>
              </a:rPr>
              <a:t>Evaluation on Training, Validation, and Test Sets: </a:t>
            </a:r>
            <a:r>
              <a:rPr lang="en-US" sz="1900" dirty="0">
                <a:solidFill>
                  <a:schemeClr val="bg1"/>
                </a:solidFill>
              </a:rPr>
              <a:t>After training, the models were evaluated on all three sets (training, validation, test). Performance metrics such as accuracy and loss were calculated and compared.</a:t>
            </a:r>
          </a:p>
          <a:p>
            <a:pPr algn="just"/>
            <a:endParaRPr lang="en-US" sz="1900" dirty="0">
              <a:solidFill>
                <a:schemeClr val="bg1"/>
              </a:solidFill>
            </a:endParaRPr>
          </a:p>
          <a:p>
            <a:pPr algn="just"/>
            <a:r>
              <a:rPr lang="en-US" sz="1900" b="1" dirty="0">
                <a:solidFill>
                  <a:schemeClr val="bg1"/>
                </a:solidFill>
              </a:rPr>
              <a:t>Confusion Matrix: </a:t>
            </a:r>
            <a:r>
              <a:rPr lang="en-US" sz="1900" dirty="0">
                <a:solidFill>
                  <a:schemeClr val="bg1"/>
                </a:solidFill>
              </a:rPr>
              <a:t>A confusion matrix was plotted to provide insights into how well the model performed on each cancer type. This helps identify areas where the model is struggling and where it performs well.</a:t>
            </a:r>
          </a:p>
          <a:p>
            <a:pPr algn="just"/>
            <a:endParaRPr lang="en-US" sz="1900" dirty="0">
              <a:solidFill>
                <a:schemeClr val="bg1"/>
              </a:solidFill>
            </a:endParaRPr>
          </a:p>
          <a:p>
            <a:pPr algn="just"/>
            <a:r>
              <a:rPr lang="en-US" sz="2100" b="1" dirty="0">
                <a:solidFill>
                  <a:schemeClr val="bg1"/>
                </a:solidFill>
              </a:rPr>
              <a:t>Predictions and Confusion Matrix:</a:t>
            </a:r>
          </a:p>
          <a:p>
            <a:pPr algn="just"/>
            <a:r>
              <a:rPr lang="en-US" sz="1900" b="1" dirty="0">
                <a:solidFill>
                  <a:schemeClr val="bg1"/>
                </a:solidFill>
              </a:rPr>
              <a:t>Prediction Step: </a:t>
            </a:r>
            <a:r>
              <a:rPr lang="en-US" sz="1900" dirty="0">
                <a:solidFill>
                  <a:schemeClr val="bg1"/>
                </a:solidFill>
              </a:rPr>
              <a:t>After training, the models were used to predict the classes of images in the test set. Predictions were made using </a:t>
            </a:r>
            <a:r>
              <a:rPr lang="en-US" sz="1900" dirty="0" err="1">
                <a:solidFill>
                  <a:schemeClr val="bg1"/>
                </a:solidFill>
              </a:rPr>
              <a:t>model.predict</a:t>
            </a:r>
            <a:r>
              <a:rPr lang="en-US" sz="1900" dirty="0">
                <a:solidFill>
                  <a:schemeClr val="bg1"/>
                </a:solidFill>
              </a:rPr>
              <a:t>(), and the predicted labels were compared to the true labels to evaluate performance.</a:t>
            </a:r>
          </a:p>
          <a:p>
            <a:pPr algn="just"/>
            <a:endParaRPr lang="en-US" sz="1900" dirty="0">
              <a:solidFill>
                <a:schemeClr val="bg1"/>
              </a:solidFill>
            </a:endParaRPr>
          </a:p>
          <a:p>
            <a:pPr algn="just"/>
            <a:r>
              <a:rPr lang="en-US" sz="1900" b="1" dirty="0">
                <a:solidFill>
                  <a:schemeClr val="bg1"/>
                </a:solidFill>
              </a:rPr>
              <a:t>Confusion Matrix: </a:t>
            </a:r>
            <a:r>
              <a:rPr lang="en-US" sz="1900" dirty="0">
                <a:solidFill>
                  <a:schemeClr val="bg1"/>
                </a:solidFill>
              </a:rPr>
              <a:t>The confusion matrix visually represents the model’s classification accuracy for each class. It helps identify misclassifications, showing how often the model confuses certain cancer types.</a:t>
            </a:r>
          </a:p>
          <a:p>
            <a:pPr algn="just"/>
            <a:r>
              <a:rPr lang="en-US" sz="1900" b="1" dirty="0">
                <a:solidFill>
                  <a:schemeClr val="bg1"/>
                </a:solidFill>
              </a:rPr>
              <a:t>Visualization: </a:t>
            </a:r>
            <a:r>
              <a:rPr lang="en-US" sz="1900" dirty="0">
                <a:solidFill>
                  <a:schemeClr val="bg1"/>
                </a:solidFill>
              </a:rPr>
              <a:t>The confusion matrix was visualized using a heatmap, highlighting true positives, false positives, and false negatives.</a:t>
            </a:r>
          </a:p>
          <a:p>
            <a:pPr algn="just"/>
            <a:endParaRPr lang="en-US" sz="1900" dirty="0">
              <a:solidFill>
                <a:schemeClr val="bg1"/>
              </a:solidFill>
            </a:endParaRPr>
          </a:p>
          <a:p>
            <a:pPr algn="just"/>
            <a:endParaRPr lang="en-IN" sz="1900" dirty="0">
              <a:solidFill>
                <a:schemeClr val="bg1"/>
              </a:solidFill>
            </a:endParaRPr>
          </a:p>
        </p:txBody>
      </p:sp>
    </p:spTree>
    <p:extLst>
      <p:ext uri="{BB962C8B-B14F-4D97-AF65-F5344CB8AC3E}">
        <p14:creationId xmlns:p14="http://schemas.microsoft.com/office/powerpoint/2010/main" val="2571423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009C8D8B-2E15-875B-08A8-28C5524EF694}"/>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1594F408-30BE-5DC2-806D-A217DB0281B2}"/>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2</a:t>
            </a:fld>
            <a:endParaRPr lang="en-US" dirty="0"/>
          </a:p>
        </p:txBody>
      </p:sp>
      <p:sp>
        <p:nvSpPr>
          <p:cNvPr id="11" name="Plaque 10">
            <a:extLst>
              <a:ext uri="{FF2B5EF4-FFF2-40B4-BE49-F238E27FC236}">
                <a16:creationId xmlns:a16="http://schemas.microsoft.com/office/drawing/2014/main" id="{95E724B3-E95F-E150-E7F9-1C3F634EF02A}"/>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FBFEC193-4F90-6CAE-6259-21C8B6A84825}"/>
              </a:ext>
              <a:ext uri="{C183D7F6-B498-43B3-948B-1728B52AA6E4}">
                <adec:decorative xmlns:adec="http://schemas.microsoft.com/office/drawing/2017/decorative" val="1"/>
              </a:ext>
            </a:extLst>
          </p:cNvPr>
          <p:cNvPicPr>
            <a:picLocks noChangeAspect="1"/>
          </p:cNvPicPr>
          <p:nvPr/>
        </p:nvPicPr>
        <p:blipFill>
          <a:blip r:embed="rId2" cstate="screen">
            <a:extLst>
              <a:ext uri="{BEBA8EAE-BF5A-486C-A8C5-ECC9F3942E4B}">
                <a14:imgProps xmlns:a14="http://schemas.microsoft.com/office/drawing/2010/main">
                  <a14:imgLayer r:embed="rId3">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6F119B25-42CB-340B-ACB4-22178DF129D4}"/>
              </a:ext>
              <a:ext uri="{C183D7F6-B498-43B3-948B-1728B52AA6E4}">
                <adec:decorative xmlns:adec="http://schemas.microsoft.com/office/drawing/2017/decorative" val="1"/>
              </a:ext>
            </a:extLst>
          </p:cNvPr>
          <p:cNvPicPr>
            <a:picLocks noChangeAspect="1"/>
          </p:cNvPicPr>
          <p:nvPr/>
        </p:nvPicPr>
        <p:blipFill>
          <a:blip r:embed="rId2" cstate="screen">
            <a:extLst>
              <a:ext uri="{BEBA8EAE-BF5A-486C-A8C5-ECC9F3942E4B}">
                <a14:imgProps xmlns:a14="http://schemas.microsoft.com/office/drawing/2010/main">
                  <a14:imgLayer r:embed="rId3">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7" name="TextBox 6">
            <a:extLst>
              <a:ext uri="{FF2B5EF4-FFF2-40B4-BE49-F238E27FC236}">
                <a16:creationId xmlns:a16="http://schemas.microsoft.com/office/drawing/2014/main" id="{3DF05776-C862-DDA4-AE01-7D11E222B54B}"/>
              </a:ext>
            </a:extLst>
          </p:cNvPr>
          <p:cNvSpPr txBox="1"/>
          <p:nvPr/>
        </p:nvSpPr>
        <p:spPr>
          <a:xfrm>
            <a:off x="1008576" y="1210467"/>
            <a:ext cx="10069975" cy="4716356"/>
          </a:xfrm>
          <a:prstGeom prst="rect">
            <a:avLst/>
          </a:prstGeom>
          <a:noFill/>
        </p:spPr>
        <p:txBody>
          <a:bodyPr wrap="square" rtlCol="0">
            <a:spAutoFit/>
          </a:bodyPr>
          <a:lstStyle/>
          <a:p>
            <a:pPr algn="just">
              <a:lnSpc>
                <a:spcPct val="150000"/>
              </a:lnSpc>
            </a:pPr>
            <a:r>
              <a:rPr lang="en-US" sz="2250" dirty="0">
                <a:solidFill>
                  <a:schemeClr val="bg1"/>
                </a:solidFill>
              </a:rPr>
              <a:t>This project aims to develop a predictive modeling system for lung health using advanced machine learning and deep learning techniques. By leveraging large datasets of medical images and patient records, the system will identify patterns and risk factors associated with lung diseases. The proposed model will utilize convolutional neural networks (CNNs) and other deep learning architectures to analyze chest X-rays, CT scans, and other relevant data. The expected outcomes include improved diagnostic accuracy, early detection of lung diseases, and personalized treatment recommendations. This project has the potential to revolutionize lung disease management and enhance patient care through innovative AI-driven solutions.</a:t>
            </a:r>
            <a:endParaRPr lang="en-IN" sz="2250" dirty="0">
              <a:solidFill>
                <a:schemeClr val="bg1"/>
              </a:solidFill>
            </a:endParaRPr>
          </a:p>
        </p:txBody>
      </p:sp>
      <p:sp>
        <p:nvSpPr>
          <p:cNvPr id="14" name="TextBox 13">
            <a:extLst>
              <a:ext uri="{FF2B5EF4-FFF2-40B4-BE49-F238E27FC236}">
                <a16:creationId xmlns:a16="http://schemas.microsoft.com/office/drawing/2014/main" id="{9C21B6A2-F554-9A33-1322-B6D8CADC8F39}"/>
              </a:ext>
            </a:extLst>
          </p:cNvPr>
          <p:cNvSpPr txBox="1"/>
          <p:nvPr/>
        </p:nvSpPr>
        <p:spPr>
          <a:xfrm>
            <a:off x="988029" y="504344"/>
            <a:ext cx="4435110" cy="646331"/>
          </a:xfrm>
          <a:prstGeom prst="rect">
            <a:avLst/>
          </a:prstGeom>
          <a:noFill/>
        </p:spPr>
        <p:txBody>
          <a:bodyPr wrap="square" rtlCol="0">
            <a:spAutoFit/>
          </a:bodyPr>
          <a:lstStyle/>
          <a:p>
            <a:r>
              <a:rPr lang="en-IN" sz="3600" dirty="0">
                <a:solidFill>
                  <a:schemeClr val="bg1"/>
                </a:solidFill>
                <a:latin typeface="+mj-lt"/>
              </a:rPr>
              <a:t>Abstract</a:t>
            </a:r>
          </a:p>
        </p:txBody>
      </p:sp>
    </p:spTree>
    <p:extLst>
      <p:ext uri="{BB962C8B-B14F-4D97-AF65-F5344CB8AC3E}">
        <p14:creationId xmlns:p14="http://schemas.microsoft.com/office/powerpoint/2010/main" val="4334817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0DFF22-9549-3F7E-D721-8FA49A151556}"/>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7BD828FE-CDB2-5AAE-E4EC-49C2083EF324}"/>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822AF5E7-8B66-6235-7078-8EE9CC1566B8}"/>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20</a:t>
            </a:fld>
            <a:endParaRPr lang="en-US" dirty="0"/>
          </a:p>
        </p:txBody>
      </p:sp>
      <p:sp>
        <p:nvSpPr>
          <p:cNvPr id="11" name="Plaque 10">
            <a:extLst>
              <a:ext uri="{FF2B5EF4-FFF2-40B4-BE49-F238E27FC236}">
                <a16:creationId xmlns:a16="http://schemas.microsoft.com/office/drawing/2014/main" id="{FC3B51BC-705D-6DF4-E362-0BEDE27266BD}"/>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E554A06F-7807-A888-7E19-331CFE5EB4DF}"/>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45B61E22-A20F-1744-AC1E-9D04AF336586}"/>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4A31DAF6-8DD5-B50F-D481-CEEA151D2524}"/>
              </a:ext>
            </a:extLst>
          </p:cNvPr>
          <p:cNvSpPr txBox="1"/>
          <p:nvPr/>
        </p:nvSpPr>
        <p:spPr>
          <a:xfrm>
            <a:off x="1021465" y="539831"/>
            <a:ext cx="7318822" cy="646331"/>
          </a:xfrm>
          <a:prstGeom prst="rect">
            <a:avLst/>
          </a:prstGeom>
          <a:noFill/>
        </p:spPr>
        <p:txBody>
          <a:bodyPr wrap="square" rtlCol="0">
            <a:spAutoFit/>
          </a:bodyPr>
          <a:lstStyle/>
          <a:p>
            <a:r>
              <a:rPr lang="en-US" sz="3600" dirty="0">
                <a:solidFill>
                  <a:schemeClr val="bg1"/>
                </a:solidFill>
                <a:latin typeface="+mj-lt"/>
              </a:rPr>
              <a:t>Algorithm Explanation</a:t>
            </a:r>
            <a:endParaRPr lang="en-IN" sz="3600" dirty="0">
              <a:solidFill>
                <a:schemeClr val="bg1"/>
              </a:solidFill>
              <a:latin typeface="+mj-lt"/>
            </a:endParaRPr>
          </a:p>
        </p:txBody>
      </p:sp>
      <p:sp>
        <p:nvSpPr>
          <p:cNvPr id="7" name="TextBox 6">
            <a:extLst>
              <a:ext uri="{FF2B5EF4-FFF2-40B4-BE49-F238E27FC236}">
                <a16:creationId xmlns:a16="http://schemas.microsoft.com/office/drawing/2014/main" id="{8FF44AB6-7637-7D89-2418-C87F56B9B46A}"/>
              </a:ext>
            </a:extLst>
          </p:cNvPr>
          <p:cNvSpPr txBox="1"/>
          <p:nvPr/>
        </p:nvSpPr>
        <p:spPr>
          <a:xfrm>
            <a:off x="1021465" y="1123337"/>
            <a:ext cx="10274720" cy="3970318"/>
          </a:xfrm>
          <a:prstGeom prst="rect">
            <a:avLst/>
          </a:prstGeom>
          <a:noFill/>
        </p:spPr>
        <p:txBody>
          <a:bodyPr wrap="square" rtlCol="0">
            <a:spAutoFit/>
          </a:bodyPr>
          <a:lstStyle/>
          <a:p>
            <a:pPr algn="just"/>
            <a:endParaRPr lang="en-US" sz="2100" dirty="0">
              <a:solidFill>
                <a:schemeClr val="bg1"/>
              </a:solidFill>
            </a:endParaRPr>
          </a:p>
          <a:p>
            <a:pPr algn="just"/>
            <a:r>
              <a:rPr lang="en-US" sz="2100" dirty="0">
                <a:solidFill>
                  <a:schemeClr val="bg1"/>
                </a:solidFill>
              </a:rPr>
              <a:t>CNN Architecture:</a:t>
            </a:r>
          </a:p>
          <a:p>
            <a:pPr algn="just"/>
            <a:r>
              <a:rPr lang="en-US" sz="2100" dirty="0">
                <a:solidFill>
                  <a:schemeClr val="bg1"/>
                </a:solidFill>
              </a:rPr>
              <a:t>Convolutional Layers: Learn spatial hierarchies in the input images. Multiple filters (16, 32, 64, 128, 256) are used to capture intricate patterns of the histopathological images.</a:t>
            </a:r>
          </a:p>
          <a:p>
            <a:pPr algn="just"/>
            <a:r>
              <a:rPr lang="en-US" sz="2100" dirty="0">
                <a:solidFill>
                  <a:schemeClr val="bg1"/>
                </a:solidFill>
              </a:rPr>
              <a:t>Batch Normalization: Speeds up training by normalizing the input layer by adjusting and scaling the activations.</a:t>
            </a:r>
          </a:p>
          <a:p>
            <a:pPr algn="just"/>
            <a:r>
              <a:rPr lang="en-US" sz="2100" dirty="0" err="1">
                <a:solidFill>
                  <a:schemeClr val="bg1"/>
                </a:solidFill>
              </a:rPr>
              <a:t>MaxPooling</a:t>
            </a:r>
            <a:r>
              <a:rPr lang="en-US" sz="2100" dirty="0">
                <a:solidFill>
                  <a:schemeClr val="bg1"/>
                </a:solidFill>
              </a:rPr>
              <a:t>: Reduces the spatial dimensions, keeping only the most significant information, thus preventing overfitting.</a:t>
            </a:r>
          </a:p>
          <a:p>
            <a:pPr algn="just"/>
            <a:r>
              <a:rPr lang="en-US" sz="2100" dirty="0">
                <a:solidFill>
                  <a:schemeClr val="bg1"/>
                </a:solidFill>
              </a:rPr>
              <a:t>Dense Layers: Fully connected layers help in mapping the features extracted by convolutional layers into final classification outputs.</a:t>
            </a:r>
          </a:p>
          <a:p>
            <a:pPr algn="just"/>
            <a:r>
              <a:rPr lang="en-US" sz="2100" dirty="0" err="1">
                <a:solidFill>
                  <a:schemeClr val="bg1"/>
                </a:solidFill>
              </a:rPr>
              <a:t>Softmax</a:t>
            </a:r>
            <a:r>
              <a:rPr lang="en-US" sz="2100" dirty="0">
                <a:solidFill>
                  <a:schemeClr val="bg1"/>
                </a:solidFill>
              </a:rPr>
              <a:t> Activation: The output layer uses </a:t>
            </a:r>
            <a:r>
              <a:rPr lang="en-US" sz="2100" dirty="0" err="1">
                <a:solidFill>
                  <a:schemeClr val="bg1"/>
                </a:solidFill>
              </a:rPr>
              <a:t>softmax</a:t>
            </a:r>
            <a:r>
              <a:rPr lang="en-US" sz="2100" dirty="0">
                <a:solidFill>
                  <a:schemeClr val="bg1"/>
                </a:solidFill>
              </a:rPr>
              <a:t> for multi-class classification.</a:t>
            </a:r>
          </a:p>
          <a:p>
            <a:pPr algn="just"/>
            <a:endParaRPr lang="en-US" sz="2100" dirty="0">
              <a:solidFill>
                <a:schemeClr val="bg1"/>
              </a:solidFill>
            </a:endParaRPr>
          </a:p>
        </p:txBody>
      </p:sp>
    </p:spTree>
    <p:extLst>
      <p:ext uri="{BB962C8B-B14F-4D97-AF65-F5344CB8AC3E}">
        <p14:creationId xmlns:p14="http://schemas.microsoft.com/office/powerpoint/2010/main" val="2139229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5BFE3A-A45F-4006-2F04-1E55414CB334}"/>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C907E49B-4462-F589-0B90-5F6095DC5E48}"/>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A8C13EAF-2F71-8088-32F9-E72E7BBB8AA7}"/>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21</a:t>
            </a:fld>
            <a:endParaRPr lang="en-US" dirty="0"/>
          </a:p>
        </p:txBody>
      </p:sp>
      <p:sp>
        <p:nvSpPr>
          <p:cNvPr id="11" name="Plaque 10">
            <a:extLst>
              <a:ext uri="{FF2B5EF4-FFF2-40B4-BE49-F238E27FC236}">
                <a16:creationId xmlns:a16="http://schemas.microsoft.com/office/drawing/2014/main" id="{E67A7B03-4D5E-122F-575C-ED5BFE2F4663}"/>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23F41238-A42F-F288-48FD-2B056E055E8B}"/>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BC76EF22-44D0-0E5A-02B1-7E9FC00B353B}"/>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1FD81781-4CE1-853F-D4B8-476B9300249F}"/>
              </a:ext>
            </a:extLst>
          </p:cNvPr>
          <p:cNvSpPr txBox="1"/>
          <p:nvPr/>
        </p:nvSpPr>
        <p:spPr>
          <a:xfrm>
            <a:off x="1021465" y="687127"/>
            <a:ext cx="7318822" cy="646331"/>
          </a:xfrm>
          <a:prstGeom prst="rect">
            <a:avLst/>
          </a:prstGeom>
          <a:noFill/>
        </p:spPr>
        <p:txBody>
          <a:bodyPr wrap="square" rtlCol="0">
            <a:spAutoFit/>
          </a:bodyPr>
          <a:lstStyle/>
          <a:p>
            <a:r>
              <a:rPr lang="en-US" sz="3600" dirty="0">
                <a:solidFill>
                  <a:schemeClr val="bg1"/>
                </a:solidFill>
                <a:latin typeface="+mj-lt"/>
              </a:rPr>
              <a:t>Algorithm Explanation</a:t>
            </a:r>
            <a:endParaRPr lang="en-IN" sz="3600" dirty="0">
              <a:solidFill>
                <a:schemeClr val="bg1"/>
              </a:solidFill>
              <a:latin typeface="+mj-lt"/>
            </a:endParaRPr>
          </a:p>
        </p:txBody>
      </p:sp>
      <p:sp>
        <p:nvSpPr>
          <p:cNvPr id="7" name="TextBox 6">
            <a:extLst>
              <a:ext uri="{FF2B5EF4-FFF2-40B4-BE49-F238E27FC236}">
                <a16:creationId xmlns:a16="http://schemas.microsoft.com/office/drawing/2014/main" id="{289EC9A0-FCAA-FE3C-FDCD-B6722DEEF4CC}"/>
              </a:ext>
            </a:extLst>
          </p:cNvPr>
          <p:cNvSpPr txBox="1"/>
          <p:nvPr/>
        </p:nvSpPr>
        <p:spPr>
          <a:xfrm>
            <a:off x="1021465" y="1237079"/>
            <a:ext cx="10274720" cy="4401205"/>
          </a:xfrm>
          <a:prstGeom prst="rect">
            <a:avLst/>
          </a:prstGeom>
          <a:noFill/>
        </p:spPr>
        <p:txBody>
          <a:bodyPr wrap="square" rtlCol="0">
            <a:spAutoFit/>
          </a:bodyPr>
          <a:lstStyle/>
          <a:p>
            <a:pPr algn="just"/>
            <a:endParaRPr lang="en-US" sz="1900" dirty="0">
              <a:solidFill>
                <a:schemeClr val="bg1"/>
              </a:solidFill>
            </a:endParaRPr>
          </a:p>
          <a:p>
            <a:pPr algn="just"/>
            <a:endParaRPr lang="en-US" sz="1900" dirty="0">
              <a:solidFill>
                <a:schemeClr val="bg1"/>
              </a:solidFill>
            </a:endParaRPr>
          </a:p>
          <a:p>
            <a:pPr algn="just"/>
            <a:r>
              <a:rPr lang="en-US" sz="2200" dirty="0">
                <a:solidFill>
                  <a:schemeClr val="bg1"/>
                </a:solidFill>
              </a:rPr>
              <a:t>EfficientNetB3 Architecture:</a:t>
            </a:r>
          </a:p>
          <a:p>
            <a:pPr algn="just"/>
            <a:endParaRPr lang="en-US" sz="2200" dirty="0">
              <a:solidFill>
                <a:schemeClr val="bg1"/>
              </a:solidFill>
            </a:endParaRPr>
          </a:p>
          <a:p>
            <a:pPr algn="just"/>
            <a:r>
              <a:rPr lang="en-US" sz="2200" dirty="0">
                <a:solidFill>
                  <a:schemeClr val="bg1"/>
                </a:solidFill>
              </a:rPr>
              <a:t>Pre-trained EfficientNetB3: EfficientNetB3 uses a compound scaling method to optimize the model's depth, width, and resolution. It was fine-tuned by freezing the base model and adding custom layers for lung and colon cancer classification.</a:t>
            </a:r>
          </a:p>
          <a:p>
            <a:pPr algn="just"/>
            <a:endParaRPr lang="en-US" sz="2200" dirty="0">
              <a:solidFill>
                <a:schemeClr val="bg1"/>
              </a:solidFill>
            </a:endParaRPr>
          </a:p>
          <a:p>
            <a:pPr algn="just"/>
            <a:r>
              <a:rPr lang="en-US" sz="2200" dirty="0" err="1">
                <a:solidFill>
                  <a:schemeClr val="bg1"/>
                </a:solidFill>
              </a:rPr>
              <a:t>GlobalAveragePooling</a:t>
            </a:r>
            <a:r>
              <a:rPr lang="en-US" sz="2200" dirty="0">
                <a:solidFill>
                  <a:schemeClr val="bg1"/>
                </a:solidFill>
              </a:rPr>
              <a:t>: Replaces fully connected layers and reduces overfitting by taking the average of each feature map.</a:t>
            </a:r>
          </a:p>
          <a:p>
            <a:pPr algn="just"/>
            <a:endParaRPr lang="en-US" sz="2200" dirty="0">
              <a:solidFill>
                <a:schemeClr val="bg1"/>
              </a:solidFill>
            </a:endParaRPr>
          </a:p>
          <a:p>
            <a:pPr algn="just"/>
            <a:r>
              <a:rPr lang="en-US" sz="2200" dirty="0" err="1">
                <a:solidFill>
                  <a:schemeClr val="bg1"/>
                </a:solidFill>
              </a:rPr>
              <a:t>BatchNormalization</a:t>
            </a:r>
            <a:r>
              <a:rPr lang="en-US" sz="2200" dirty="0">
                <a:solidFill>
                  <a:schemeClr val="bg1"/>
                </a:solidFill>
              </a:rPr>
              <a:t> and Dense Layers: Same as in CNN but more lightweight due to fine-tuning.</a:t>
            </a:r>
            <a:endParaRPr lang="en-IN" sz="2200" dirty="0">
              <a:solidFill>
                <a:schemeClr val="bg1"/>
              </a:solidFill>
            </a:endParaRPr>
          </a:p>
        </p:txBody>
      </p:sp>
    </p:spTree>
    <p:extLst>
      <p:ext uri="{BB962C8B-B14F-4D97-AF65-F5344CB8AC3E}">
        <p14:creationId xmlns:p14="http://schemas.microsoft.com/office/powerpoint/2010/main" val="35829787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4C8D3E-118F-DF16-DCC5-2676BA548176}"/>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6C5C87BF-FE19-3694-F656-58E6A5F8696B}"/>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ACB451F3-0496-C0D0-00B9-70D11B800C9F}"/>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22</a:t>
            </a:fld>
            <a:endParaRPr lang="en-US" dirty="0"/>
          </a:p>
        </p:txBody>
      </p:sp>
      <p:sp>
        <p:nvSpPr>
          <p:cNvPr id="11" name="Plaque 10">
            <a:extLst>
              <a:ext uri="{FF2B5EF4-FFF2-40B4-BE49-F238E27FC236}">
                <a16:creationId xmlns:a16="http://schemas.microsoft.com/office/drawing/2014/main" id="{3B9FA297-62F7-DDA9-BBFB-E799ACF3A4D4}"/>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72B8480D-AD0F-9E0B-E0ED-09412C3C214D}"/>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63D70071-3615-D0FE-5B0D-0523FA927DBE}"/>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70DBE07A-AE05-5B21-02F3-2BAEDA6DFD10}"/>
              </a:ext>
            </a:extLst>
          </p:cNvPr>
          <p:cNvSpPr txBox="1"/>
          <p:nvPr/>
        </p:nvSpPr>
        <p:spPr>
          <a:xfrm>
            <a:off x="1021465" y="687127"/>
            <a:ext cx="7318822" cy="646331"/>
          </a:xfrm>
          <a:prstGeom prst="rect">
            <a:avLst/>
          </a:prstGeom>
          <a:noFill/>
        </p:spPr>
        <p:txBody>
          <a:bodyPr wrap="square" rtlCol="0">
            <a:spAutoFit/>
          </a:bodyPr>
          <a:lstStyle/>
          <a:p>
            <a:r>
              <a:rPr lang="en-US" sz="3600" dirty="0">
                <a:solidFill>
                  <a:schemeClr val="bg1"/>
                </a:solidFill>
                <a:latin typeface="+mj-lt"/>
              </a:rPr>
              <a:t>Display The data </a:t>
            </a:r>
            <a:endParaRPr lang="en-IN" sz="3600" dirty="0">
              <a:solidFill>
                <a:schemeClr val="bg1"/>
              </a:solidFill>
              <a:latin typeface="+mj-lt"/>
            </a:endParaRPr>
          </a:p>
        </p:txBody>
      </p:sp>
      <p:pic>
        <p:nvPicPr>
          <p:cNvPr id="3" name="Picture 2">
            <a:extLst>
              <a:ext uri="{FF2B5EF4-FFF2-40B4-BE49-F238E27FC236}">
                <a16:creationId xmlns:a16="http://schemas.microsoft.com/office/drawing/2014/main" id="{4BBA51E9-B936-F24C-A5B3-8DA4784E4EA9}"/>
              </a:ext>
            </a:extLst>
          </p:cNvPr>
          <p:cNvPicPr>
            <a:picLocks noChangeAspect="1"/>
          </p:cNvPicPr>
          <p:nvPr/>
        </p:nvPicPr>
        <p:blipFill>
          <a:blip r:embed="rId5"/>
          <a:stretch>
            <a:fillRect/>
          </a:stretch>
        </p:blipFill>
        <p:spPr>
          <a:xfrm>
            <a:off x="969968" y="1369586"/>
            <a:ext cx="10229385" cy="4669937"/>
          </a:xfrm>
          <a:prstGeom prst="rect">
            <a:avLst/>
          </a:prstGeom>
        </p:spPr>
      </p:pic>
    </p:spTree>
    <p:extLst>
      <p:ext uri="{BB962C8B-B14F-4D97-AF65-F5344CB8AC3E}">
        <p14:creationId xmlns:p14="http://schemas.microsoft.com/office/powerpoint/2010/main" val="7968441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49F2DC-D9A5-D12A-C953-1E45BA8C0FB9}"/>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5909CC44-C7A4-7FA3-D429-BC30CF663A13}"/>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8AE18C7E-508C-0E1F-6DEF-C370C5B281CF}"/>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23</a:t>
            </a:fld>
            <a:endParaRPr lang="en-US" dirty="0"/>
          </a:p>
        </p:txBody>
      </p:sp>
      <p:sp>
        <p:nvSpPr>
          <p:cNvPr id="11" name="Plaque 10">
            <a:extLst>
              <a:ext uri="{FF2B5EF4-FFF2-40B4-BE49-F238E27FC236}">
                <a16:creationId xmlns:a16="http://schemas.microsoft.com/office/drawing/2014/main" id="{52096932-FCF0-DFBD-72E6-3ADF746F5530}"/>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8831B943-3814-E09A-FC79-F2D7948DDCE3}"/>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CB66DE16-3B6A-54B7-0181-53A0761D956C}"/>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pic>
        <p:nvPicPr>
          <p:cNvPr id="3" name="Picture 2">
            <a:extLst>
              <a:ext uri="{FF2B5EF4-FFF2-40B4-BE49-F238E27FC236}">
                <a16:creationId xmlns:a16="http://schemas.microsoft.com/office/drawing/2014/main" id="{4DA27649-81FA-0CE2-24D1-7F7B8AEFFE49}"/>
              </a:ext>
            </a:extLst>
          </p:cNvPr>
          <p:cNvPicPr>
            <a:picLocks noChangeAspect="1"/>
          </p:cNvPicPr>
          <p:nvPr/>
        </p:nvPicPr>
        <p:blipFill>
          <a:blip r:embed="rId5"/>
          <a:stretch>
            <a:fillRect/>
          </a:stretch>
        </p:blipFill>
        <p:spPr>
          <a:xfrm>
            <a:off x="669073" y="828516"/>
            <a:ext cx="10638263" cy="4921574"/>
          </a:xfrm>
          <a:prstGeom prst="rect">
            <a:avLst/>
          </a:prstGeom>
        </p:spPr>
      </p:pic>
    </p:spTree>
    <p:extLst>
      <p:ext uri="{BB962C8B-B14F-4D97-AF65-F5344CB8AC3E}">
        <p14:creationId xmlns:p14="http://schemas.microsoft.com/office/powerpoint/2010/main" val="13989837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9A324D-BF5A-A33E-A8D3-85E5C20038B5}"/>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19B67E13-7583-B5F8-C2C3-0203CB51DBB1}"/>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C536D14A-E2DF-04CC-D580-A3CCCCDAE651}"/>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24</a:t>
            </a:fld>
            <a:endParaRPr lang="en-US" dirty="0"/>
          </a:p>
        </p:txBody>
      </p:sp>
      <p:sp>
        <p:nvSpPr>
          <p:cNvPr id="11" name="Plaque 10">
            <a:extLst>
              <a:ext uri="{FF2B5EF4-FFF2-40B4-BE49-F238E27FC236}">
                <a16:creationId xmlns:a16="http://schemas.microsoft.com/office/drawing/2014/main" id="{1AFCAB06-0F64-080E-47C6-F0FE354E2A0A}"/>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03188E6A-0B67-9643-359E-5938B083977E}"/>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247999BC-E5DA-14A8-7ACF-5EDAB4BF4E67}"/>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pic>
        <p:nvPicPr>
          <p:cNvPr id="6" name="Picture 5">
            <a:extLst>
              <a:ext uri="{FF2B5EF4-FFF2-40B4-BE49-F238E27FC236}">
                <a16:creationId xmlns:a16="http://schemas.microsoft.com/office/drawing/2014/main" id="{EC4A23BC-567F-90AC-DAAD-885CDCEC6930}"/>
              </a:ext>
            </a:extLst>
          </p:cNvPr>
          <p:cNvPicPr>
            <a:picLocks noChangeAspect="1"/>
          </p:cNvPicPr>
          <p:nvPr/>
        </p:nvPicPr>
        <p:blipFill>
          <a:blip r:embed="rId5"/>
          <a:stretch>
            <a:fillRect/>
          </a:stretch>
        </p:blipFill>
        <p:spPr>
          <a:xfrm>
            <a:off x="723538" y="691375"/>
            <a:ext cx="10703493" cy="5548025"/>
          </a:xfrm>
          <a:prstGeom prst="rect">
            <a:avLst/>
          </a:prstGeom>
        </p:spPr>
      </p:pic>
    </p:spTree>
    <p:extLst>
      <p:ext uri="{BB962C8B-B14F-4D97-AF65-F5344CB8AC3E}">
        <p14:creationId xmlns:p14="http://schemas.microsoft.com/office/powerpoint/2010/main" val="2990244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7506F0-BB7E-2054-4A12-3A54C4A0B280}"/>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D1F712EE-5B8C-254F-09E3-698C8C0E872F}"/>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FDBEAFED-1420-C37E-F6A7-820215EEB109}"/>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25</a:t>
            </a:fld>
            <a:endParaRPr lang="en-US" dirty="0"/>
          </a:p>
        </p:txBody>
      </p:sp>
      <p:sp>
        <p:nvSpPr>
          <p:cNvPr id="11" name="Plaque 10">
            <a:extLst>
              <a:ext uri="{FF2B5EF4-FFF2-40B4-BE49-F238E27FC236}">
                <a16:creationId xmlns:a16="http://schemas.microsoft.com/office/drawing/2014/main" id="{1C81CF74-AA4B-4279-78D1-2B471AAED77D}"/>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A8CD43A9-1EE0-7B17-48F6-28636ABB993D}"/>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596F5643-FADB-F80C-3979-032C7BF9AD8D}"/>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0C835E10-EBAA-E610-FBA5-94FDAB46241D}"/>
              </a:ext>
            </a:extLst>
          </p:cNvPr>
          <p:cNvSpPr txBox="1"/>
          <p:nvPr/>
        </p:nvSpPr>
        <p:spPr>
          <a:xfrm>
            <a:off x="1021465" y="687127"/>
            <a:ext cx="7318822" cy="646331"/>
          </a:xfrm>
          <a:prstGeom prst="rect">
            <a:avLst/>
          </a:prstGeom>
          <a:noFill/>
        </p:spPr>
        <p:txBody>
          <a:bodyPr wrap="square" rtlCol="0">
            <a:spAutoFit/>
          </a:bodyPr>
          <a:lstStyle/>
          <a:p>
            <a:r>
              <a:rPr lang="en-US" sz="3600" dirty="0">
                <a:solidFill>
                  <a:schemeClr val="bg1"/>
                </a:solidFill>
                <a:latin typeface="+mj-lt"/>
              </a:rPr>
              <a:t>Sample Input Image for Testing</a:t>
            </a:r>
            <a:endParaRPr lang="en-IN" sz="3600" dirty="0">
              <a:solidFill>
                <a:schemeClr val="bg1"/>
              </a:solidFill>
              <a:latin typeface="+mj-lt"/>
            </a:endParaRPr>
          </a:p>
        </p:txBody>
      </p:sp>
      <p:pic>
        <p:nvPicPr>
          <p:cNvPr id="3" name="Picture 2">
            <a:extLst>
              <a:ext uri="{FF2B5EF4-FFF2-40B4-BE49-F238E27FC236}">
                <a16:creationId xmlns:a16="http://schemas.microsoft.com/office/drawing/2014/main" id="{3CAE2B84-E593-C040-FFD6-D62E252AB42B}"/>
              </a:ext>
            </a:extLst>
          </p:cNvPr>
          <p:cNvPicPr>
            <a:picLocks noChangeAspect="1"/>
          </p:cNvPicPr>
          <p:nvPr/>
        </p:nvPicPr>
        <p:blipFill>
          <a:blip r:embed="rId5"/>
          <a:stretch>
            <a:fillRect/>
          </a:stretch>
        </p:blipFill>
        <p:spPr>
          <a:xfrm>
            <a:off x="1139283" y="1641422"/>
            <a:ext cx="6858000" cy="4282068"/>
          </a:xfrm>
          <a:prstGeom prst="rect">
            <a:avLst/>
          </a:prstGeom>
        </p:spPr>
      </p:pic>
      <p:sp>
        <p:nvSpPr>
          <p:cNvPr id="8" name="TextBox 7">
            <a:extLst>
              <a:ext uri="{FF2B5EF4-FFF2-40B4-BE49-F238E27FC236}">
                <a16:creationId xmlns:a16="http://schemas.microsoft.com/office/drawing/2014/main" id="{1B99D698-6734-54F7-4AD9-07E609C225C5}"/>
              </a:ext>
            </a:extLst>
          </p:cNvPr>
          <p:cNvSpPr txBox="1"/>
          <p:nvPr/>
        </p:nvSpPr>
        <p:spPr>
          <a:xfrm>
            <a:off x="8476785" y="3506782"/>
            <a:ext cx="3142786" cy="461665"/>
          </a:xfrm>
          <a:prstGeom prst="rect">
            <a:avLst/>
          </a:prstGeom>
          <a:noFill/>
        </p:spPr>
        <p:txBody>
          <a:bodyPr wrap="square" rtlCol="0">
            <a:spAutoFit/>
          </a:bodyPr>
          <a:lstStyle/>
          <a:p>
            <a:r>
              <a:rPr lang="en-IN" sz="2400" b="1" dirty="0" err="1">
                <a:solidFill>
                  <a:schemeClr val="bg1"/>
                </a:solidFill>
              </a:rPr>
              <a:t>Lung_Adenocarcinoma</a:t>
            </a:r>
            <a:endParaRPr lang="en-IN" sz="2400" b="1" dirty="0">
              <a:solidFill>
                <a:schemeClr val="bg1"/>
              </a:solidFill>
            </a:endParaRPr>
          </a:p>
        </p:txBody>
      </p:sp>
    </p:spTree>
    <p:extLst>
      <p:ext uri="{BB962C8B-B14F-4D97-AF65-F5344CB8AC3E}">
        <p14:creationId xmlns:p14="http://schemas.microsoft.com/office/powerpoint/2010/main" val="12199073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27A4CA-82C6-B32D-1131-5261CC713E85}"/>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09326113-C676-45E5-B86A-A826A89EC6BE}"/>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AEC5063A-5A5C-8420-EA88-71DEED006562}"/>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26</a:t>
            </a:fld>
            <a:endParaRPr lang="en-US" dirty="0"/>
          </a:p>
        </p:txBody>
      </p:sp>
      <p:sp>
        <p:nvSpPr>
          <p:cNvPr id="11" name="Plaque 10">
            <a:extLst>
              <a:ext uri="{FF2B5EF4-FFF2-40B4-BE49-F238E27FC236}">
                <a16:creationId xmlns:a16="http://schemas.microsoft.com/office/drawing/2014/main" id="{7B342601-704C-577B-246C-768EA51505B7}"/>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2C0955AB-4F82-02F1-0745-4F5D14340AD8}"/>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4730839C-D9C6-0FA6-973D-BCF0D620DD9C}"/>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2E77B413-2933-CA86-7187-00105103CEC1}"/>
              </a:ext>
            </a:extLst>
          </p:cNvPr>
          <p:cNvSpPr txBox="1"/>
          <p:nvPr/>
        </p:nvSpPr>
        <p:spPr>
          <a:xfrm>
            <a:off x="1021464" y="687127"/>
            <a:ext cx="8981179" cy="646331"/>
          </a:xfrm>
          <a:prstGeom prst="rect">
            <a:avLst/>
          </a:prstGeom>
          <a:noFill/>
        </p:spPr>
        <p:txBody>
          <a:bodyPr wrap="square" rtlCol="0">
            <a:spAutoFit/>
          </a:bodyPr>
          <a:lstStyle/>
          <a:p>
            <a:r>
              <a:rPr lang="en-US" sz="3600" dirty="0">
                <a:solidFill>
                  <a:schemeClr val="bg1"/>
                </a:solidFill>
                <a:latin typeface="+mj-lt"/>
              </a:rPr>
              <a:t>Results: Convolutional Neural Networks</a:t>
            </a:r>
            <a:endParaRPr lang="en-IN" sz="3600" dirty="0">
              <a:solidFill>
                <a:schemeClr val="bg1"/>
              </a:solidFill>
              <a:latin typeface="+mj-lt"/>
            </a:endParaRPr>
          </a:p>
        </p:txBody>
      </p:sp>
      <p:pic>
        <p:nvPicPr>
          <p:cNvPr id="3" name="Picture 2">
            <a:extLst>
              <a:ext uri="{FF2B5EF4-FFF2-40B4-BE49-F238E27FC236}">
                <a16:creationId xmlns:a16="http://schemas.microsoft.com/office/drawing/2014/main" id="{087CD5D2-8959-1E82-B407-240F5ED0995E}"/>
              </a:ext>
            </a:extLst>
          </p:cNvPr>
          <p:cNvPicPr>
            <a:picLocks noChangeAspect="1"/>
          </p:cNvPicPr>
          <p:nvPr/>
        </p:nvPicPr>
        <p:blipFill>
          <a:blip r:embed="rId5"/>
          <a:stretch>
            <a:fillRect/>
          </a:stretch>
        </p:blipFill>
        <p:spPr>
          <a:xfrm>
            <a:off x="1063011" y="1333458"/>
            <a:ext cx="10062117" cy="4573834"/>
          </a:xfrm>
          <a:prstGeom prst="rect">
            <a:avLst/>
          </a:prstGeom>
        </p:spPr>
      </p:pic>
    </p:spTree>
    <p:extLst>
      <p:ext uri="{BB962C8B-B14F-4D97-AF65-F5344CB8AC3E}">
        <p14:creationId xmlns:p14="http://schemas.microsoft.com/office/powerpoint/2010/main" val="2611314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F4FB50-BEBF-0137-1F90-878EC217C961}"/>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13AC6AAD-BECF-4F50-BDB6-C3018FC390D8}"/>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114A1102-184E-7434-7E7E-34B849B2DAB7}"/>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27</a:t>
            </a:fld>
            <a:endParaRPr lang="en-US" dirty="0"/>
          </a:p>
        </p:txBody>
      </p:sp>
      <p:sp>
        <p:nvSpPr>
          <p:cNvPr id="11" name="Plaque 10">
            <a:extLst>
              <a:ext uri="{FF2B5EF4-FFF2-40B4-BE49-F238E27FC236}">
                <a16:creationId xmlns:a16="http://schemas.microsoft.com/office/drawing/2014/main" id="{99B1F7FF-11B6-6DEE-85AB-848B1C5C15C1}"/>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933E904F-451C-6ABD-8FDD-FA517E6D2015}"/>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D8DD7E36-767F-E1F7-9D9C-90A2C5EB8C63}"/>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9717C6C0-CCFA-BDB6-1D6A-8FD6710DD8F7}"/>
              </a:ext>
            </a:extLst>
          </p:cNvPr>
          <p:cNvSpPr txBox="1"/>
          <p:nvPr/>
        </p:nvSpPr>
        <p:spPr>
          <a:xfrm>
            <a:off x="1188733" y="685864"/>
            <a:ext cx="8981179" cy="646331"/>
          </a:xfrm>
          <a:prstGeom prst="rect">
            <a:avLst/>
          </a:prstGeom>
          <a:noFill/>
        </p:spPr>
        <p:txBody>
          <a:bodyPr wrap="square" rtlCol="0">
            <a:spAutoFit/>
          </a:bodyPr>
          <a:lstStyle/>
          <a:p>
            <a:r>
              <a:rPr lang="en-US" sz="3600" dirty="0">
                <a:solidFill>
                  <a:schemeClr val="bg1"/>
                </a:solidFill>
                <a:latin typeface="+mj-lt"/>
              </a:rPr>
              <a:t>Results: Convolutional Neural Networks</a:t>
            </a:r>
            <a:endParaRPr lang="en-IN" sz="3600" dirty="0">
              <a:solidFill>
                <a:schemeClr val="bg1"/>
              </a:solidFill>
              <a:latin typeface="+mj-lt"/>
            </a:endParaRPr>
          </a:p>
        </p:txBody>
      </p:sp>
      <p:pic>
        <p:nvPicPr>
          <p:cNvPr id="6" name="Picture 5">
            <a:extLst>
              <a:ext uri="{FF2B5EF4-FFF2-40B4-BE49-F238E27FC236}">
                <a16:creationId xmlns:a16="http://schemas.microsoft.com/office/drawing/2014/main" id="{2A9163D9-3DF6-72AE-DE0C-00E7ECA7780A}"/>
              </a:ext>
            </a:extLst>
          </p:cNvPr>
          <p:cNvPicPr>
            <a:picLocks noChangeAspect="1"/>
          </p:cNvPicPr>
          <p:nvPr/>
        </p:nvPicPr>
        <p:blipFill>
          <a:blip r:embed="rId5"/>
          <a:stretch>
            <a:fillRect/>
          </a:stretch>
        </p:blipFill>
        <p:spPr>
          <a:xfrm>
            <a:off x="1780290" y="1516369"/>
            <a:ext cx="8608741" cy="4723032"/>
          </a:xfrm>
          <a:prstGeom prst="rect">
            <a:avLst/>
          </a:prstGeom>
        </p:spPr>
      </p:pic>
    </p:spTree>
    <p:extLst>
      <p:ext uri="{BB962C8B-B14F-4D97-AF65-F5344CB8AC3E}">
        <p14:creationId xmlns:p14="http://schemas.microsoft.com/office/powerpoint/2010/main" val="3970210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238074-ADA2-1D84-436C-B268F14463A2}"/>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CE6DF10A-28BF-DDD5-AACC-36C3CAB4DAD0}"/>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E0B83D8F-F628-16ED-0B29-0915EAF2E830}"/>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28</a:t>
            </a:fld>
            <a:endParaRPr lang="en-US" dirty="0"/>
          </a:p>
        </p:txBody>
      </p:sp>
      <p:sp>
        <p:nvSpPr>
          <p:cNvPr id="11" name="Plaque 10">
            <a:extLst>
              <a:ext uri="{FF2B5EF4-FFF2-40B4-BE49-F238E27FC236}">
                <a16:creationId xmlns:a16="http://schemas.microsoft.com/office/drawing/2014/main" id="{A7E7D8D0-5717-346E-0157-9EC50D2B6C78}"/>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AAADA91E-FF1F-14EA-BB06-388F8D295049}"/>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DEF72CDB-CAD2-2CA1-2D10-9C3D67CAFA4D}"/>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A918EEAD-0B20-C512-F90A-B63FFE88FC6F}"/>
              </a:ext>
            </a:extLst>
          </p:cNvPr>
          <p:cNvSpPr txBox="1"/>
          <p:nvPr/>
        </p:nvSpPr>
        <p:spPr>
          <a:xfrm>
            <a:off x="806271" y="683079"/>
            <a:ext cx="8981179" cy="646331"/>
          </a:xfrm>
          <a:prstGeom prst="rect">
            <a:avLst/>
          </a:prstGeom>
          <a:noFill/>
        </p:spPr>
        <p:txBody>
          <a:bodyPr wrap="square" rtlCol="0">
            <a:spAutoFit/>
          </a:bodyPr>
          <a:lstStyle/>
          <a:p>
            <a:r>
              <a:rPr lang="en-US" sz="3600" dirty="0">
                <a:solidFill>
                  <a:schemeClr val="bg1"/>
                </a:solidFill>
                <a:latin typeface="+mj-lt"/>
              </a:rPr>
              <a:t>Results: Convolutional Neural Networks</a:t>
            </a:r>
            <a:endParaRPr lang="en-IN" sz="3600" dirty="0">
              <a:solidFill>
                <a:schemeClr val="bg1"/>
              </a:solidFill>
              <a:latin typeface="+mj-lt"/>
            </a:endParaRPr>
          </a:p>
        </p:txBody>
      </p:sp>
      <p:sp>
        <p:nvSpPr>
          <p:cNvPr id="7" name="TextBox 6">
            <a:extLst>
              <a:ext uri="{FF2B5EF4-FFF2-40B4-BE49-F238E27FC236}">
                <a16:creationId xmlns:a16="http://schemas.microsoft.com/office/drawing/2014/main" id="{65ED2847-91A1-B858-FAE1-45AE58724C33}"/>
              </a:ext>
            </a:extLst>
          </p:cNvPr>
          <p:cNvSpPr txBox="1"/>
          <p:nvPr/>
        </p:nvSpPr>
        <p:spPr>
          <a:xfrm>
            <a:off x="806271" y="1388513"/>
            <a:ext cx="4531843" cy="430887"/>
          </a:xfrm>
          <a:prstGeom prst="rect">
            <a:avLst/>
          </a:prstGeom>
          <a:noFill/>
        </p:spPr>
        <p:txBody>
          <a:bodyPr wrap="square" rtlCol="0">
            <a:spAutoFit/>
          </a:bodyPr>
          <a:lstStyle/>
          <a:p>
            <a:r>
              <a:rPr lang="en-IN" sz="2200" b="1" dirty="0">
                <a:solidFill>
                  <a:schemeClr val="bg1"/>
                </a:solidFill>
              </a:rPr>
              <a:t>Testing</a:t>
            </a:r>
          </a:p>
        </p:txBody>
      </p:sp>
      <p:pic>
        <p:nvPicPr>
          <p:cNvPr id="6" name="Picture 5">
            <a:extLst>
              <a:ext uri="{FF2B5EF4-FFF2-40B4-BE49-F238E27FC236}">
                <a16:creationId xmlns:a16="http://schemas.microsoft.com/office/drawing/2014/main" id="{78971D60-B9F8-C62D-B025-B093AADF2F6E}"/>
              </a:ext>
            </a:extLst>
          </p:cNvPr>
          <p:cNvPicPr>
            <a:picLocks noChangeAspect="1"/>
          </p:cNvPicPr>
          <p:nvPr/>
        </p:nvPicPr>
        <p:blipFill>
          <a:blip r:embed="rId5"/>
          <a:stretch>
            <a:fillRect/>
          </a:stretch>
        </p:blipFill>
        <p:spPr>
          <a:xfrm>
            <a:off x="859737" y="1819400"/>
            <a:ext cx="10468665" cy="4491860"/>
          </a:xfrm>
          <a:prstGeom prst="rect">
            <a:avLst/>
          </a:prstGeom>
        </p:spPr>
      </p:pic>
    </p:spTree>
    <p:extLst>
      <p:ext uri="{BB962C8B-B14F-4D97-AF65-F5344CB8AC3E}">
        <p14:creationId xmlns:p14="http://schemas.microsoft.com/office/powerpoint/2010/main" val="11366359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75411D-DEC7-8977-C88C-1B7CD920E2CD}"/>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58B6EB7A-8B3A-7DF3-63E5-B5D4DD7104E8}"/>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ABCB713B-CC13-0F4A-EF2E-AFE6E259608C}"/>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29</a:t>
            </a:fld>
            <a:endParaRPr lang="en-US" dirty="0"/>
          </a:p>
        </p:txBody>
      </p:sp>
      <p:sp>
        <p:nvSpPr>
          <p:cNvPr id="11" name="Plaque 10">
            <a:extLst>
              <a:ext uri="{FF2B5EF4-FFF2-40B4-BE49-F238E27FC236}">
                <a16:creationId xmlns:a16="http://schemas.microsoft.com/office/drawing/2014/main" id="{94F860F2-1157-ABD5-6443-8F12F2824919}"/>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50F96567-7A8A-9102-CD8B-A84AB2878E66}"/>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61DECE1C-7CAF-F822-C239-558EC2A62E18}"/>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BD5D640A-8F72-66F0-85A0-F3501070F5C0}"/>
              </a:ext>
            </a:extLst>
          </p:cNvPr>
          <p:cNvSpPr txBox="1"/>
          <p:nvPr/>
        </p:nvSpPr>
        <p:spPr>
          <a:xfrm>
            <a:off x="1188733" y="685864"/>
            <a:ext cx="8981179" cy="646331"/>
          </a:xfrm>
          <a:prstGeom prst="rect">
            <a:avLst/>
          </a:prstGeom>
          <a:noFill/>
        </p:spPr>
        <p:txBody>
          <a:bodyPr wrap="square" rtlCol="0">
            <a:spAutoFit/>
          </a:bodyPr>
          <a:lstStyle/>
          <a:p>
            <a:r>
              <a:rPr lang="en-US" sz="3600" dirty="0">
                <a:solidFill>
                  <a:schemeClr val="bg1"/>
                </a:solidFill>
                <a:latin typeface="+mj-lt"/>
              </a:rPr>
              <a:t>Results: Efficient-Net B3</a:t>
            </a:r>
            <a:endParaRPr lang="en-IN" sz="3600" dirty="0">
              <a:solidFill>
                <a:schemeClr val="bg1"/>
              </a:solidFill>
              <a:latin typeface="+mj-lt"/>
            </a:endParaRPr>
          </a:p>
        </p:txBody>
      </p:sp>
      <p:pic>
        <p:nvPicPr>
          <p:cNvPr id="3" name="Picture 2">
            <a:extLst>
              <a:ext uri="{FF2B5EF4-FFF2-40B4-BE49-F238E27FC236}">
                <a16:creationId xmlns:a16="http://schemas.microsoft.com/office/drawing/2014/main" id="{DCCBC5D2-700B-E00A-7DCB-E80B348869D5}"/>
              </a:ext>
            </a:extLst>
          </p:cNvPr>
          <p:cNvPicPr>
            <a:picLocks noChangeAspect="1"/>
          </p:cNvPicPr>
          <p:nvPr/>
        </p:nvPicPr>
        <p:blipFill>
          <a:blip r:embed="rId5"/>
          <a:stretch>
            <a:fillRect/>
          </a:stretch>
        </p:blipFill>
        <p:spPr>
          <a:xfrm>
            <a:off x="1025990" y="1332195"/>
            <a:ext cx="10381785" cy="4753733"/>
          </a:xfrm>
          <a:prstGeom prst="rect">
            <a:avLst/>
          </a:prstGeom>
        </p:spPr>
      </p:pic>
    </p:spTree>
    <p:extLst>
      <p:ext uri="{BB962C8B-B14F-4D97-AF65-F5344CB8AC3E}">
        <p14:creationId xmlns:p14="http://schemas.microsoft.com/office/powerpoint/2010/main" val="3748972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009C8D8B-2E15-875B-08A8-28C5524EF694}"/>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1594F408-30BE-5DC2-806D-A217DB0281B2}"/>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3</a:t>
            </a:fld>
            <a:endParaRPr lang="en-US" dirty="0"/>
          </a:p>
        </p:txBody>
      </p:sp>
      <p:sp>
        <p:nvSpPr>
          <p:cNvPr id="11" name="Plaque 10">
            <a:extLst>
              <a:ext uri="{FF2B5EF4-FFF2-40B4-BE49-F238E27FC236}">
                <a16:creationId xmlns:a16="http://schemas.microsoft.com/office/drawing/2014/main" id="{95E724B3-E95F-E150-E7F9-1C3F634EF02A}"/>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FBFEC193-4F90-6CAE-6259-21C8B6A84825}"/>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6F119B25-42CB-340B-ACB4-22178DF129D4}"/>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9C21B6A2-F554-9A33-1322-B6D8CADC8F39}"/>
              </a:ext>
            </a:extLst>
          </p:cNvPr>
          <p:cNvSpPr txBox="1"/>
          <p:nvPr/>
        </p:nvSpPr>
        <p:spPr>
          <a:xfrm>
            <a:off x="928138" y="539517"/>
            <a:ext cx="5258530" cy="646331"/>
          </a:xfrm>
          <a:prstGeom prst="rect">
            <a:avLst/>
          </a:prstGeom>
          <a:noFill/>
        </p:spPr>
        <p:txBody>
          <a:bodyPr wrap="square" rtlCol="0">
            <a:spAutoFit/>
          </a:bodyPr>
          <a:lstStyle/>
          <a:p>
            <a:r>
              <a:rPr lang="en-IN" sz="3600" dirty="0">
                <a:solidFill>
                  <a:schemeClr val="bg1"/>
                </a:solidFill>
                <a:latin typeface="+mj-lt"/>
              </a:rPr>
              <a:t>Literature Survey</a:t>
            </a:r>
          </a:p>
        </p:txBody>
      </p:sp>
      <p:graphicFrame>
        <p:nvGraphicFramePr>
          <p:cNvPr id="8" name="Table 7">
            <a:extLst>
              <a:ext uri="{FF2B5EF4-FFF2-40B4-BE49-F238E27FC236}">
                <a16:creationId xmlns:a16="http://schemas.microsoft.com/office/drawing/2014/main" id="{27EB1986-B230-5090-5703-71E0B3047F33}"/>
              </a:ext>
            </a:extLst>
          </p:cNvPr>
          <p:cNvGraphicFramePr>
            <a:graphicFrameLocks noGrp="1"/>
          </p:cNvGraphicFramePr>
          <p:nvPr>
            <p:extLst>
              <p:ext uri="{D42A27DB-BD31-4B8C-83A1-F6EECF244321}">
                <p14:modId xmlns:p14="http://schemas.microsoft.com/office/powerpoint/2010/main" val="2138636548"/>
              </p:ext>
            </p:extLst>
          </p:nvPr>
        </p:nvGraphicFramePr>
        <p:xfrm>
          <a:off x="1846805" y="2933090"/>
          <a:ext cx="8128002" cy="2225040"/>
        </p:xfrm>
        <a:graphic>
          <a:graphicData uri="http://schemas.openxmlformats.org/drawingml/2006/table">
            <a:tbl>
              <a:tblPr firstRow="1" bandRow="1">
                <a:tableStyleId>{5940675A-B579-460E-94D1-54222C63F5DA}</a:tableStyleId>
              </a:tblPr>
              <a:tblGrid>
                <a:gridCol w="1354667">
                  <a:extLst>
                    <a:ext uri="{9D8B030D-6E8A-4147-A177-3AD203B41FA5}">
                      <a16:colId xmlns:a16="http://schemas.microsoft.com/office/drawing/2014/main" val="3731356020"/>
                    </a:ext>
                  </a:extLst>
                </a:gridCol>
                <a:gridCol w="1354667">
                  <a:extLst>
                    <a:ext uri="{9D8B030D-6E8A-4147-A177-3AD203B41FA5}">
                      <a16:colId xmlns:a16="http://schemas.microsoft.com/office/drawing/2014/main" val="1081395083"/>
                    </a:ext>
                  </a:extLst>
                </a:gridCol>
                <a:gridCol w="1354667">
                  <a:extLst>
                    <a:ext uri="{9D8B030D-6E8A-4147-A177-3AD203B41FA5}">
                      <a16:colId xmlns:a16="http://schemas.microsoft.com/office/drawing/2014/main" val="1764737545"/>
                    </a:ext>
                  </a:extLst>
                </a:gridCol>
                <a:gridCol w="1354667">
                  <a:extLst>
                    <a:ext uri="{9D8B030D-6E8A-4147-A177-3AD203B41FA5}">
                      <a16:colId xmlns:a16="http://schemas.microsoft.com/office/drawing/2014/main" val="1436915445"/>
                    </a:ext>
                  </a:extLst>
                </a:gridCol>
                <a:gridCol w="1354667">
                  <a:extLst>
                    <a:ext uri="{9D8B030D-6E8A-4147-A177-3AD203B41FA5}">
                      <a16:colId xmlns:a16="http://schemas.microsoft.com/office/drawing/2014/main" val="1078010789"/>
                    </a:ext>
                  </a:extLst>
                </a:gridCol>
                <a:gridCol w="1354667">
                  <a:extLst>
                    <a:ext uri="{9D8B030D-6E8A-4147-A177-3AD203B41FA5}">
                      <a16:colId xmlns:a16="http://schemas.microsoft.com/office/drawing/2014/main" val="2844726909"/>
                    </a:ext>
                  </a:extLst>
                </a:gridCol>
              </a:tblGrid>
              <a:tr h="370840">
                <a:tc>
                  <a:txBody>
                    <a:bodyPr/>
                    <a:lstStyle/>
                    <a:p>
                      <a:endParaRPr lang="en-IN" dirty="0"/>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5318416"/>
                  </a:ext>
                </a:extLst>
              </a:tr>
              <a:tr h="370840">
                <a:tc>
                  <a:txBody>
                    <a:bodyPr/>
                    <a:lstStyle/>
                    <a:p>
                      <a:endParaRPr lang="en-IN"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74905368"/>
                  </a:ext>
                </a:extLst>
              </a:tr>
              <a:tr h="370840">
                <a:tc>
                  <a:txBody>
                    <a:bodyPr/>
                    <a:lstStyle/>
                    <a:p>
                      <a:endParaRPr lang="en-IN"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86628253"/>
                  </a:ext>
                </a:extLst>
              </a:tr>
              <a:tr h="370840">
                <a:tc>
                  <a:txBody>
                    <a:bodyPr/>
                    <a:lstStyle/>
                    <a:p>
                      <a:endParaRPr lang="en-IN"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82392843"/>
                  </a:ext>
                </a:extLst>
              </a:tr>
              <a:tr h="370840">
                <a:tc>
                  <a:txBody>
                    <a:bodyPr/>
                    <a:lstStyle/>
                    <a:p>
                      <a:endParaRPr lang="en-IN"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26889268"/>
                  </a:ext>
                </a:extLst>
              </a:tr>
              <a:tr h="370840">
                <a:tc>
                  <a:txBody>
                    <a:bodyPr/>
                    <a:lstStyle/>
                    <a:p>
                      <a:endParaRPr lang="en-IN"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247911161"/>
                  </a:ext>
                </a:extLst>
              </a:tr>
            </a:tbl>
          </a:graphicData>
        </a:graphic>
      </p:graphicFrame>
      <p:graphicFrame>
        <p:nvGraphicFramePr>
          <p:cNvPr id="9" name="Table 8">
            <a:extLst>
              <a:ext uri="{FF2B5EF4-FFF2-40B4-BE49-F238E27FC236}">
                <a16:creationId xmlns:a16="http://schemas.microsoft.com/office/drawing/2014/main" id="{C88B9066-73F7-A0AB-014D-CA9EC5582230}"/>
              </a:ext>
            </a:extLst>
          </p:cNvPr>
          <p:cNvGraphicFramePr>
            <a:graphicFrameLocks noGrp="1"/>
          </p:cNvGraphicFramePr>
          <p:nvPr>
            <p:extLst>
              <p:ext uri="{D42A27DB-BD31-4B8C-83A1-F6EECF244321}">
                <p14:modId xmlns:p14="http://schemas.microsoft.com/office/powerpoint/2010/main" val="1159726257"/>
              </p:ext>
            </p:extLst>
          </p:nvPr>
        </p:nvGraphicFramePr>
        <p:xfrm>
          <a:off x="999854" y="1151193"/>
          <a:ext cx="10252039" cy="5095495"/>
        </p:xfrm>
        <a:graphic>
          <a:graphicData uri="http://schemas.openxmlformats.org/drawingml/2006/table">
            <a:tbl>
              <a:tblPr firstRow="1" bandRow="1">
                <a:tableStyleId>{2D5ABB26-0587-4C30-8999-92F81FD0307C}</a:tableStyleId>
              </a:tblPr>
              <a:tblGrid>
                <a:gridCol w="1713311">
                  <a:extLst>
                    <a:ext uri="{9D8B030D-6E8A-4147-A177-3AD203B41FA5}">
                      <a16:colId xmlns:a16="http://schemas.microsoft.com/office/drawing/2014/main" val="2753576547"/>
                    </a:ext>
                  </a:extLst>
                </a:gridCol>
                <a:gridCol w="1869109">
                  <a:extLst>
                    <a:ext uri="{9D8B030D-6E8A-4147-A177-3AD203B41FA5}">
                      <a16:colId xmlns:a16="http://schemas.microsoft.com/office/drawing/2014/main" val="4214250652"/>
                    </a:ext>
                  </a:extLst>
                </a:gridCol>
                <a:gridCol w="2824771">
                  <a:extLst>
                    <a:ext uri="{9D8B030D-6E8A-4147-A177-3AD203B41FA5}">
                      <a16:colId xmlns:a16="http://schemas.microsoft.com/office/drawing/2014/main" val="1645384652"/>
                    </a:ext>
                  </a:extLst>
                </a:gridCol>
                <a:gridCol w="1839122">
                  <a:extLst>
                    <a:ext uri="{9D8B030D-6E8A-4147-A177-3AD203B41FA5}">
                      <a16:colId xmlns:a16="http://schemas.microsoft.com/office/drawing/2014/main" val="1105173112"/>
                    </a:ext>
                  </a:extLst>
                </a:gridCol>
                <a:gridCol w="2005726">
                  <a:extLst>
                    <a:ext uri="{9D8B030D-6E8A-4147-A177-3AD203B41FA5}">
                      <a16:colId xmlns:a16="http://schemas.microsoft.com/office/drawing/2014/main" val="1512830059"/>
                    </a:ext>
                  </a:extLst>
                </a:gridCol>
              </a:tblGrid>
              <a:tr h="744909">
                <a:tc>
                  <a:txBody>
                    <a:bodyPr/>
                    <a:lstStyle/>
                    <a:p>
                      <a:pPr algn="ctr"/>
                      <a:r>
                        <a:rPr lang="en-IN" sz="1900" dirty="0">
                          <a:solidFill>
                            <a:schemeClr val="bg1"/>
                          </a:solidFill>
                        </a:rPr>
                        <a:t>Journal Name and 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ctr"/>
                      <a:r>
                        <a:rPr lang="en-IN" sz="1900" dirty="0">
                          <a:solidFill>
                            <a:schemeClr val="bg1"/>
                          </a:solidFill>
                        </a:rPr>
                        <a:t>Paper Title and Authors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ctr"/>
                      <a:r>
                        <a:rPr lang="en-IN" sz="1900" dirty="0">
                          <a:solidFill>
                            <a:schemeClr val="bg1"/>
                          </a:solidFill>
                        </a:rPr>
                        <a:t>Problem Statement and Dataset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ctr"/>
                      <a:r>
                        <a:rPr lang="en-IN" sz="1900" dirty="0">
                          <a:solidFill>
                            <a:schemeClr val="bg1"/>
                          </a:solidFill>
                        </a:rPr>
                        <a:t>Methodology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ctr"/>
                      <a:r>
                        <a:rPr lang="en-IN" sz="1900" dirty="0">
                          <a:solidFill>
                            <a:schemeClr val="bg1"/>
                          </a:solidFill>
                        </a:rPr>
                        <a:t>Inferences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extLst>
                  <a:ext uri="{0D108BD9-81ED-4DB2-BD59-A6C34878D82A}">
                    <a16:rowId xmlns:a16="http://schemas.microsoft.com/office/drawing/2014/main" val="428120005"/>
                  </a:ext>
                </a:extLst>
              </a:tr>
              <a:tr h="1914258">
                <a:tc>
                  <a:txBody>
                    <a:bodyPr/>
                    <a:lstStyle/>
                    <a:p>
                      <a:r>
                        <a:rPr lang="en-US" dirty="0">
                          <a:solidFill>
                            <a:schemeClr val="bg1"/>
                          </a:solidFill>
                        </a:rPr>
                        <a:t>IEEE Access</a:t>
                      </a:r>
                    </a:p>
                    <a:p>
                      <a:r>
                        <a:rPr lang="en-US" dirty="0">
                          <a:solidFill>
                            <a:schemeClr val="bg1"/>
                          </a:solidFill>
                        </a:rPr>
                        <a:t>October 2023</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r>
                        <a:rPr lang="en-IN" sz="1800" b="1" i="0" kern="1200" dirty="0">
                          <a:solidFill>
                            <a:schemeClr val="bg1"/>
                          </a:solidFill>
                          <a:effectLst/>
                          <a:latin typeface="+mn-lt"/>
                          <a:ea typeface="+mn-ea"/>
                          <a:cs typeface="+mn-cs"/>
                        </a:rPr>
                        <a:t>Prediction of Lung Cancer using Deep Learning Model</a:t>
                      </a:r>
                      <a:endParaRPr lang="en-IN" sz="1800" b="0" i="0" kern="1200" dirty="0">
                        <a:solidFill>
                          <a:schemeClr val="bg1"/>
                        </a:solidFill>
                        <a:effectLst/>
                        <a:latin typeface="+mn-lt"/>
                        <a:ea typeface="+mn-ea"/>
                        <a:cs typeface="+mn-cs"/>
                      </a:endParaRPr>
                    </a:p>
                    <a:p>
                      <a:r>
                        <a:rPr lang="en-IN" sz="1800" b="0" i="0" kern="1200" dirty="0">
                          <a:solidFill>
                            <a:schemeClr val="bg1"/>
                          </a:solidFill>
                          <a:effectLst/>
                          <a:latin typeface="+mn-lt"/>
                          <a:ea typeface="+mn-ea"/>
                          <a:cs typeface="+mn-cs"/>
                        </a:rPr>
                        <a:t>Authors: Rabia Javed</a:t>
                      </a:r>
                      <a:r>
                        <a:rPr lang="en-IN" sz="1800" b="0" i="0" kern="1200" baseline="0" dirty="0">
                          <a:solidFill>
                            <a:schemeClr val="bg1"/>
                          </a:solidFill>
                          <a:effectLst/>
                          <a:latin typeface="+mn-lt"/>
                          <a:ea typeface="+mn-ea"/>
                          <a:cs typeface="+mn-cs"/>
                        </a:rPr>
                        <a:t> et al</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r>
                        <a:rPr lang="en-US" sz="1800" b="0" i="0" kern="1200" dirty="0">
                          <a:solidFill>
                            <a:schemeClr val="bg1"/>
                          </a:solidFill>
                          <a:effectLst/>
                          <a:latin typeface="+mn-lt"/>
                          <a:ea typeface="+mn-ea"/>
                          <a:cs typeface="+mn-cs"/>
                        </a:rPr>
                        <a:t>The study aims to improve the accuracy of lung cancer detection using deep learning models. </a:t>
                      </a:r>
                    </a:p>
                    <a:p>
                      <a:r>
                        <a:rPr lang="en-US" sz="1800" b="0" i="0" kern="1200" dirty="0">
                          <a:solidFill>
                            <a:schemeClr val="bg1"/>
                          </a:solidFill>
                          <a:effectLst/>
                          <a:latin typeface="+mn-lt"/>
                          <a:ea typeface="+mn-ea"/>
                          <a:cs typeface="+mn-cs"/>
                        </a:rPr>
                        <a:t>Dataset: CT images</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r>
                        <a:rPr lang="en-US" sz="1800" b="0" i="0" kern="1200" dirty="0">
                          <a:solidFill>
                            <a:schemeClr val="bg1"/>
                          </a:solidFill>
                          <a:effectLst/>
                          <a:latin typeface="+mn-lt"/>
                          <a:ea typeface="+mn-ea"/>
                          <a:cs typeface="+mn-cs"/>
                        </a:rPr>
                        <a:t>Deep Convolutional Neural Networks (DCNN)</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r>
                        <a:rPr lang="en-US" sz="1800" b="0" i="0" u="none" kern="1200" dirty="0">
                          <a:solidFill>
                            <a:schemeClr val="bg1"/>
                          </a:solidFill>
                          <a:effectLst/>
                          <a:latin typeface="+mn-lt"/>
                          <a:ea typeface="+mn-ea"/>
                          <a:cs typeface="+mn-cs"/>
                        </a:rPr>
                        <a:t>DCNNs significantly enhance the accuracy of lung cancer detection.</a:t>
                      </a:r>
                      <a:endParaRPr lang="en-IN" u="none"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extLst>
                  <a:ext uri="{0D108BD9-81ED-4DB2-BD59-A6C34878D82A}">
                    <a16:rowId xmlns:a16="http://schemas.microsoft.com/office/drawing/2014/main" val="3300060475"/>
                  </a:ext>
                </a:extLst>
              </a:tr>
              <a:tr h="2436328">
                <a:tc>
                  <a:txBody>
                    <a:bodyPr/>
                    <a:lstStyle/>
                    <a:p>
                      <a:r>
                        <a:rPr lang="en-US" sz="1800" b="1" i="0" kern="1200" dirty="0">
                          <a:solidFill>
                            <a:schemeClr val="bg1"/>
                          </a:solidFill>
                          <a:effectLst/>
                          <a:latin typeface="+mn-lt"/>
                          <a:ea typeface="+mn-ea"/>
                          <a:cs typeface="+mn-cs"/>
                        </a:rPr>
                        <a:t>IEEE Transactions on Medical Imaging</a:t>
                      </a:r>
                      <a:endParaRPr lang="en-US" sz="1800" b="0" i="0" kern="1200" dirty="0">
                        <a:solidFill>
                          <a:schemeClr val="bg1"/>
                        </a:solidFill>
                        <a:effectLst/>
                        <a:latin typeface="+mn-lt"/>
                        <a:ea typeface="+mn-ea"/>
                        <a:cs typeface="+mn-cs"/>
                      </a:endParaRPr>
                    </a:p>
                    <a:p>
                      <a:r>
                        <a:rPr lang="en-US" sz="1800" b="0" i="0" kern="1200" dirty="0">
                          <a:solidFill>
                            <a:schemeClr val="bg1"/>
                          </a:solidFill>
                          <a:effectLst/>
                          <a:latin typeface="+mn-lt"/>
                          <a:ea typeface="+mn-ea"/>
                          <a:cs typeface="+mn-cs"/>
                        </a:rPr>
                        <a:t>July 2023</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r>
                        <a:rPr lang="en-US" sz="1800" b="1" i="0" kern="1200" dirty="0">
                          <a:solidFill>
                            <a:schemeClr val="bg1"/>
                          </a:solidFill>
                          <a:effectLst/>
                          <a:latin typeface="+mn-lt"/>
                          <a:ea typeface="+mn-ea"/>
                          <a:cs typeface="+mn-cs"/>
                        </a:rPr>
                        <a:t>Multi-Classification of Respiratory Diseases using Deep Learning</a:t>
                      </a:r>
                      <a:endParaRPr lang="en-US" sz="1800" b="0" i="0" kern="1200" dirty="0">
                        <a:solidFill>
                          <a:schemeClr val="bg1"/>
                        </a:solidFill>
                        <a:effectLst/>
                        <a:latin typeface="+mn-lt"/>
                        <a:ea typeface="+mn-ea"/>
                        <a:cs typeface="+mn-cs"/>
                      </a:endParaRPr>
                    </a:p>
                    <a:p>
                      <a:r>
                        <a:rPr lang="en-US" sz="1800" b="0" i="0" kern="1200" dirty="0">
                          <a:solidFill>
                            <a:schemeClr val="bg1"/>
                          </a:solidFill>
                          <a:effectLst/>
                          <a:latin typeface="+mn-lt"/>
                          <a:ea typeface="+mn-ea"/>
                          <a:cs typeface="+mn-cs"/>
                        </a:rPr>
                        <a:t>Authors: </a:t>
                      </a:r>
                      <a:r>
                        <a:rPr lang="en-US" sz="1800" b="0" i="0" kern="1200" dirty="0" err="1">
                          <a:solidFill>
                            <a:schemeClr val="bg1"/>
                          </a:solidFill>
                          <a:effectLst/>
                          <a:latin typeface="+mn-lt"/>
                          <a:ea typeface="+mn-ea"/>
                          <a:cs typeface="+mn-cs"/>
                        </a:rPr>
                        <a:t>Alyaa</a:t>
                      </a:r>
                      <a:r>
                        <a:rPr lang="en-US" sz="1800" b="0" i="0" kern="1200" dirty="0">
                          <a:solidFill>
                            <a:schemeClr val="bg1"/>
                          </a:solidFill>
                          <a:effectLst/>
                          <a:latin typeface="+mn-lt"/>
                          <a:ea typeface="+mn-ea"/>
                          <a:cs typeface="+mn-cs"/>
                        </a:rPr>
                        <a:t> Hamel </a:t>
                      </a:r>
                      <a:r>
                        <a:rPr lang="en-US" sz="1800" b="0" i="0" kern="1200" dirty="0" err="1">
                          <a:solidFill>
                            <a:schemeClr val="bg1"/>
                          </a:solidFill>
                          <a:effectLst/>
                          <a:latin typeface="+mn-lt"/>
                          <a:ea typeface="+mn-ea"/>
                          <a:cs typeface="+mn-cs"/>
                        </a:rPr>
                        <a:t>Sfayyih</a:t>
                      </a:r>
                      <a:r>
                        <a:rPr lang="en-US" sz="1800" b="0" i="0" kern="1200" baseline="0" dirty="0">
                          <a:solidFill>
                            <a:schemeClr val="bg1"/>
                          </a:solidFill>
                          <a:effectLst/>
                          <a:latin typeface="+mn-lt"/>
                          <a:ea typeface="+mn-ea"/>
                          <a:cs typeface="+mn-cs"/>
                        </a:rPr>
                        <a:t> et al</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r>
                        <a:rPr lang="en-US" sz="1800" b="0" i="0" kern="1200" dirty="0">
                          <a:solidFill>
                            <a:schemeClr val="bg1"/>
                          </a:solidFill>
                          <a:effectLst/>
                          <a:latin typeface="+mn-lt"/>
                          <a:ea typeface="+mn-ea"/>
                          <a:cs typeface="+mn-cs"/>
                        </a:rPr>
                        <a:t>The paper focuses on classifying multiple respiratory diseases using deep learning. </a:t>
                      </a:r>
                    </a:p>
                    <a:p>
                      <a:r>
                        <a:rPr lang="en-US" sz="1800" b="0" i="0" kern="1200" dirty="0">
                          <a:solidFill>
                            <a:schemeClr val="bg1"/>
                          </a:solidFill>
                          <a:effectLst/>
                          <a:latin typeface="+mn-lt"/>
                          <a:ea typeface="+mn-ea"/>
                          <a:cs typeface="+mn-cs"/>
                        </a:rPr>
                        <a:t>Dataset: Chest X-rays</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r>
                        <a:rPr lang="en-IN" sz="1800" b="0" i="0" kern="1200" dirty="0">
                          <a:solidFill>
                            <a:schemeClr val="bg1"/>
                          </a:solidFill>
                          <a:effectLst/>
                          <a:latin typeface="+mn-lt"/>
                          <a:ea typeface="+mn-ea"/>
                          <a:cs typeface="+mn-cs"/>
                        </a:rPr>
                        <a:t>Convolutional Neural Networks (CNN)</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r>
                        <a:rPr lang="en-US" sz="1800" b="0" i="0" kern="1200" dirty="0">
                          <a:solidFill>
                            <a:schemeClr val="bg1"/>
                          </a:solidFill>
                          <a:effectLst/>
                          <a:latin typeface="+mn-lt"/>
                          <a:ea typeface="+mn-ea"/>
                          <a:cs typeface="+mn-cs"/>
                        </a:rPr>
                        <a:t>CNNs show high accuracy in classifying various respiratory diseases.</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extLst>
                  <a:ext uri="{0D108BD9-81ED-4DB2-BD59-A6C34878D82A}">
                    <a16:rowId xmlns:a16="http://schemas.microsoft.com/office/drawing/2014/main" val="307627077"/>
                  </a:ext>
                </a:extLst>
              </a:tr>
            </a:tbl>
          </a:graphicData>
        </a:graphic>
      </p:graphicFrame>
    </p:spTree>
    <p:extLst>
      <p:ext uri="{BB962C8B-B14F-4D97-AF65-F5344CB8AC3E}">
        <p14:creationId xmlns:p14="http://schemas.microsoft.com/office/powerpoint/2010/main" val="14710263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540F4A-D61D-9DB7-278A-77875097F256}"/>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B14BEFEE-2BDD-7A12-7C02-8276CC024C27}"/>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87150557-0A98-6353-914C-502CFFFB945B}"/>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30</a:t>
            </a:fld>
            <a:endParaRPr lang="en-US" dirty="0"/>
          </a:p>
        </p:txBody>
      </p:sp>
      <p:sp>
        <p:nvSpPr>
          <p:cNvPr id="11" name="Plaque 10">
            <a:extLst>
              <a:ext uri="{FF2B5EF4-FFF2-40B4-BE49-F238E27FC236}">
                <a16:creationId xmlns:a16="http://schemas.microsoft.com/office/drawing/2014/main" id="{7139F690-A01C-54CF-9D49-428868B60E95}"/>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DF35F5AC-9610-152C-3475-14773038CB3D}"/>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5A0E92AB-7B89-EBA3-0F9B-9FC31921A298}"/>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720AED1E-BDF6-5D68-DA67-2A1BD424D723}"/>
              </a:ext>
            </a:extLst>
          </p:cNvPr>
          <p:cNvSpPr txBox="1"/>
          <p:nvPr/>
        </p:nvSpPr>
        <p:spPr>
          <a:xfrm>
            <a:off x="1188733" y="685864"/>
            <a:ext cx="8981179" cy="646331"/>
          </a:xfrm>
          <a:prstGeom prst="rect">
            <a:avLst/>
          </a:prstGeom>
          <a:noFill/>
        </p:spPr>
        <p:txBody>
          <a:bodyPr wrap="square" rtlCol="0">
            <a:spAutoFit/>
          </a:bodyPr>
          <a:lstStyle/>
          <a:p>
            <a:r>
              <a:rPr lang="en-US" sz="3600" dirty="0">
                <a:solidFill>
                  <a:schemeClr val="bg1"/>
                </a:solidFill>
                <a:latin typeface="+mj-lt"/>
              </a:rPr>
              <a:t>Results: Efficient-Net B3</a:t>
            </a:r>
            <a:endParaRPr lang="en-IN" sz="3600" dirty="0">
              <a:solidFill>
                <a:schemeClr val="bg1"/>
              </a:solidFill>
              <a:latin typeface="+mj-lt"/>
            </a:endParaRPr>
          </a:p>
        </p:txBody>
      </p:sp>
      <p:pic>
        <p:nvPicPr>
          <p:cNvPr id="6" name="Picture 5">
            <a:extLst>
              <a:ext uri="{FF2B5EF4-FFF2-40B4-BE49-F238E27FC236}">
                <a16:creationId xmlns:a16="http://schemas.microsoft.com/office/drawing/2014/main" id="{95E86D23-017D-6267-11DE-7500CF004548}"/>
              </a:ext>
            </a:extLst>
          </p:cNvPr>
          <p:cNvPicPr>
            <a:picLocks noChangeAspect="1"/>
          </p:cNvPicPr>
          <p:nvPr/>
        </p:nvPicPr>
        <p:blipFill>
          <a:blip r:embed="rId5"/>
          <a:stretch>
            <a:fillRect/>
          </a:stretch>
        </p:blipFill>
        <p:spPr>
          <a:xfrm>
            <a:off x="1681539" y="1460038"/>
            <a:ext cx="8825062" cy="4579485"/>
          </a:xfrm>
          <a:prstGeom prst="rect">
            <a:avLst/>
          </a:prstGeom>
        </p:spPr>
      </p:pic>
    </p:spTree>
    <p:extLst>
      <p:ext uri="{BB962C8B-B14F-4D97-AF65-F5344CB8AC3E}">
        <p14:creationId xmlns:p14="http://schemas.microsoft.com/office/powerpoint/2010/main" val="17232701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1DADC8-62F4-9D78-E102-124CA9C8B269}"/>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736370D8-DE4C-A866-C9C3-14C49CD9D960}"/>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5206F6D0-4D4E-5090-1FA5-18AB26AEF8FC}"/>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31</a:t>
            </a:fld>
            <a:endParaRPr lang="en-US" dirty="0"/>
          </a:p>
        </p:txBody>
      </p:sp>
      <p:sp>
        <p:nvSpPr>
          <p:cNvPr id="11" name="Plaque 10">
            <a:extLst>
              <a:ext uri="{FF2B5EF4-FFF2-40B4-BE49-F238E27FC236}">
                <a16:creationId xmlns:a16="http://schemas.microsoft.com/office/drawing/2014/main" id="{7B0C36C6-59ED-4ED3-94B1-131D029316E2}"/>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B0601B41-3569-59FA-7755-CDA7EBCE0604}"/>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23F6B816-63E5-99DB-43FE-7CC0518D75D8}"/>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7DA01940-005E-E282-4B44-4BB6052EBB36}"/>
              </a:ext>
            </a:extLst>
          </p:cNvPr>
          <p:cNvSpPr txBox="1"/>
          <p:nvPr/>
        </p:nvSpPr>
        <p:spPr>
          <a:xfrm>
            <a:off x="806271" y="683079"/>
            <a:ext cx="8981179" cy="646331"/>
          </a:xfrm>
          <a:prstGeom prst="rect">
            <a:avLst/>
          </a:prstGeom>
          <a:noFill/>
        </p:spPr>
        <p:txBody>
          <a:bodyPr wrap="square" rtlCol="0">
            <a:spAutoFit/>
          </a:bodyPr>
          <a:lstStyle/>
          <a:p>
            <a:r>
              <a:rPr lang="en-US" sz="3600" dirty="0">
                <a:solidFill>
                  <a:schemeClr val="bg1"/>
                </a:solidFill>
                <a:latin typeface="+mj-lt"/>
              </a:rPr>
              <a:t>Results: Efficient-Net B3</a:t>
            </a:r>
            <a:endParaRPr lang="en-IN" sz="3600" dirty="0">
              <a:solidFill>
                <a:schemeClr val="bg1"/>
              </a:solidFill>
              <a:latin typeface="+mj-lt"/>
            </a:endParaRPr>
          </a:p>
        </p:txBody>
      </p:sp>
      <p:pic>
        <p:nvPicPr>
          <p:cNvPr id="3" name="Picture 2">
            <a:extLst>
              <a:ext uri="{FF2B5EF4-FFF2-40B4-BE49-F238E27FC236}">
                <a16:creationId xmlns:a16="http://schemas.microsoft.com/office/drawing/2014/main" id="{DB2C1776-2AED-F4DA-72B3-7BA8CDC0CC9B}"/>
              </a:ext>
            </a:extLst>
          </p:cNvPr>
          <p:cNvPicPr>
            <a:picLocks noChangeAspect="1"/>
          </p:cNvPicPr>
          <p:nvPr/>
        </p:nvPicPr>
        <p:blipFill>
          <a:blip r:embed="rId5"/>
          <a:stretch>
            <a:fillRect/>
          </a:stretch>
        </p:blipFill>
        <p:spPr>
          <a:xfrm>
            <a:off x="806271" y="1819401"/>
            <a:ext cx="10575598" cy="4352736"/>
          </a:xfrm>
          <a:prstGeom prst="rect">
            <a:avLst/>
          </a:prstGeom>
        </p:spPr>
      </p:pic>
      <p:sp>
        <p:nvSpPr>
          <p:cNvPr id="7" name="TextBox 6">
            <a:extLst>
              <a:ext uri="{FF2B5EF4-FFF2-40B4-BE49-F238E27FC236}">
                <a16:creationId xmlns:a16="http://schemas.microsoft.com/office/drawing/2014/main" id="{954981A9-F434-051D-9B8B-5E0B2701B1A0}"/>
              </a:ext>
            </a:extLst>
          </p:cNvPr>
          <p:cNvSpPr txBox="1"/>
          <p:nvPr/>
        </p:nvSpPr>
        <p:spPr>
          <a:xfrm>
            <a:off x="806271" y="1388513"/>
            <a:ext cx="4531843" cy="430887"/>
          </a:xfrm>
          <a:prstGeom prst="rect">
            <a:avLst/>
          </a:prstGeom>
          <a:noFill/>
        </p:spPr>
        <p:txBody>
          <a:bodyPr wrap="square" rtlCol="0">
            <a:spAutoFit/>
          </a:bodyPr>
          <a:lstStyle/>
          <a:p>
            <a:r>
              <a:rPr lang="en-IN" sz="2200" b="1" dirty="0">
                <a:solidFill>
                  <a:schemeClr val="bg1"/>
                </a:solidFill>
              </a:rPr>
              <a:t>Testing</a:t>
            </a:r>
          </a:p>
        </p:txBody>
      </p:sp>
    </p:spTree>
    <p:extLst>
      <p:ext uri="{BB962C8B-B14F-4D97-AF65-F5344CB8AC3E}">
        <p14:creationId xmlns:p14="http://schemas.microsoft.com/office/powerpoint/2010/main" val="8584571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DFD9F0-3144-F2A3-B7EA-15E569478186}"/>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1BF883A5-6DF9-6742-3066-F0B6CE9A4EA1}"/>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974FB478-F121-4534-5BDB-81CBEB1FC5AE}"/>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32</a:t>
            </a:fld>
            <a:endParaRPr lang="en-US" dirty="0"/>
          </a:p>
        </p:txBody>
      </p:sp>
      <p:sp>
        <p:nvSpPr>
          <p:cNvPr id="11" name="Plaque 10">
            <a:extLst>
              <a:ext uri="{FF2B5EF4-FFF2-40B4-BE49-F238E27FC236}">
                <a16:creationId xmlns:a16="http://schemas.microsoft.com/office/drawing/2014/main" id="{7E7B676A-78EE-E2DD-B77F-70E4E74FDFD1}"/>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B95476E9-A011-9B5D-634F-787129DEBEEB}"/>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ECA178E3-2793-D48B-2D90-1804061181D2}"/>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6DA6BBA2-876E-A48B-E8F4-53787F8C613F}"/>
              </a:ext>
            </a:extLst>
          </p:cNvPr>
          <p:cNvSpPr txBox="1"/>
          <p:nvPr/>
        </p:nvSpPr>
        <p:spPr>
          <a:xfrm>
            <a:off x="806271" y="683079"/>
            <a:ext cx="8981179" cy="646331"/>
          </a:xfrm>
          <a:prstGeom prst="rect">
            <a:avLst/>
          </a:prstGeom>
          <a:noFill/>
        </p:spPr>
        <p:txBody>
          <a:bodyPr wrap="square" rtlCol="0">
            <a:spAutoFit/>
          </a:bodyPr>
          <a:lstStyle/>
          <a:p>
            <a:r>
              <a:rPr lang="en-US" sz="3600" dirty="0">
                <a:solidFill>
                  <a:schemeClr val="bg1"/>
                </a:solidFill>
                <a:latin typeface="+mj-lt"/>
              </a:rPr>
              <a:t>Results: CNN &amp; Efficient Net B3</a:t>
            </a:r>
            <a:endParaRPr lang="en-IN" sz="3600" dirty="0">
              <a:solidFill>
                <a:schemeClr val="bg1"/>
              </a:solidFill>
              <a:latin typeface="+mj-lt"/>
            </a:endParaRPr>
          </a:p>
        </p:txBody>
      </p:sp>
      <p:sp>
        <p:nvSpPr>
          <p:cNvPr id="7" name="TextBox 6">
            <a:extLst>
              <a:ext uri="{FF2B5EF4-FFF2-40B4-BE49-F238E27FC236}">
                <a16:creationId xmlns:a16="http://schemas.microsoft.com/office/drawing/2014/main" id="{BC45BB5F-164F-D7F5-FB83-F5E50E2A7D53}"/>
              </a:ext>
            </a:extLst>
          </p:cNvPr>
          <p:cNvSpPr txBox="1"/>
          <p:nvPr/>
        </p:nvSpPr>
        <p:spPr>
          <a:xfrm>
            <a:off x="806271" y="1388513"/>
            <a:ext cx="7244909" cy="430887"/>
          </a:xfrm>
          <a:prstGeom prst="rect">
            <a:avLst/>
          </a:prstGeom>
          <a:noFill/>
        </p:spPr>
        <p:txBody>
          <a:bodyPr wrap="square" rtlCol="0">
            <a:spAutoFit/>
          </a:bodyPr>
          <a:lstStyle/>
          <a:p>
            <a:endParaRPr lang="en-IN" sz="2200" b="1" dirty="0">
              <a:solidFill>
                <a:schemeClr val="bg1"/>
              </a:solidFill>
            </a:endParaRPr>
          </a:p>
        </p:txBody>
      </p:sp>
      <p:sp>
        <p:nvSpPr>
          <p:cNvPr id="2" name="TextBox 1">
            <a:extLst>
              <a:ext uri="{FF2B5EF4-FFF2-40B4-BE49-F238E27FC236}">
                <a16:creationId xmlns:a16="http://schemas.microsoft.com/office/drawing/2014/main" id="{A42F96F2-0D9C-C4DD-E23B-0631702C2D8D}"/>
              </a:ext>
            </a:extLst>
          </p:cNvPr>
          <p:cNvSpPr txBox="1"/>
          <p:nvPr/>
        </p:nvSpPr>
        <p:spPr>
          <a:xfrm>
            <a:off x="925551" y="1819400"/>
            <a:ext cx="9556595" cy="3229235"/>
          </a:xfrm>
          <a:prstGeom prst="rect">
            <a:avLst/>
          </a:prstGeom>
          <a:noFill/>
        </p:spPr>
        <p:txBody>
          <a:bodyPr wrap="square" rtlCol="0">
            <a:spAutoFit/>
          </a:bodyPr>
          <a:lstStyle/>
          <a:p>
            <a:endParaRPr lang="en-IN" dirty="0"/>
          </a:p>
        </p:txBody>
      </p:sp>
      <p:graphicFrame>
        <p:nvGraphicFramePr>
          <p:cNvPr id="15" name="Table 14">
            <a:extLst>
              <a:ext uri="{FF2B5EF4-FFF2-40B4-BE49-F238E27FC236}">
                <a16:creationId xmlns:a16="http://schemas.microsoft.com/office/drawing/2014/main" id="{618B790B-54CD-3044-FF18-3BDB37857018}"/>
              </a:ext>
            </a:extLst>
          </p:cNvPr>
          <p:cNvGraphicFramePr>
            <a:graphicFrameLocks noGrp="1"/>
          </p:cNvGraphicFramePr>
          <p:nvPr>
            <p:extLst>
              <p:ext uri="{D42A27DB-BD31-4B8C-83A1-F6EECF244321}">
                <p14:modId xmlns:p14="http://schemas.microsoft.com/office/powerpoint/2010/main" val="2214646805"/>
              </p:ext>
            </p:extLst>
          </p:nvPr>
        </p:nvGraphicFramePr>
        <p:xfrm>
          <a:off x="806269" y="1602801"/>
          <a:ext cx="10460180" cy="2361914"/>
        </p:xfrm>
        <a:graphic>
          <a:graphicData uri="http://schemas.openxmlformats.org/drawingml/2006/table">
            <a:tbl>
              <a:tblPr/>
              <a:tblGrid>
                <a:gridCol w="2615045">
                  <a:extLst>
                    <a:ext uri="{9D8B030D-6E8A-4147-A177-3AD203B41FA5}">
                      <a16:colId xmlns:a16="http://schemas.microsoft.com/office/drawing/2014/main" val="3431416199"/>
                    </a:ext>
                  </a:extLst>
                </a:gridCol>
                <a:gridCol w="2615045">
                  <a:extLst>
                    <a:ext uri="{9D8B030D-6E8A-4147-A177-3AD203B41FA5}">
                      <a16:colId xmlns:a16="http://schemas.microsoft.com/office/drawing/2014/main" val="293958119"/>
                    </a:ext>
                  </a:extLst>
                </a:gridCol>
                <a:gridCol w="2615045">
                  <a:extLst>
                    <a:ext uri="{9D8B030D-6E8A-4147-A177-3AD203B41FA5}">
                      <a16:colId xmlns:a16="http://schemas.microsoft.com/office/drawing/2014/main" val="203945173"/>
                    </a:ext>
                  </a:extLst>
                </a:gridCol>
                <a:gridCol w="2615045">
                  <a:extLst>
                    <a:ext uri="{9D8B030D-6E8A-4147-A177-3AD203B41FA5}">
                      <a16:colId xmlns:a16="http://schemas.microsoft.com/office/drawing/2014/main" val="1144119717"/>
                    </a:ext>
                  </a:extLst>
                </a:gridCol>
              </a:tblGrid>
              <a:tr h="299877">
                <a:tc>
                  <a:txBody>
                    <a:bodyPr/>
                    <a:lstStyle/>
                    <a:p>
                      <a:r>
                        <a:rPr lang="en-IN" sz="1800" b="1" dirty="0">
                          <a:solidFill>
                            <a:schemeClr val="bg1"/>
                          </a:solidFill>
                        </a:rPr>
                        <a:t>CNN</a:t>
                      </a:r>
                      <a:endParaRPr lang="en-IN" sz="1800" dirty="0">
                        <a:solidFill>
                          <a:schemeClr val="bg1"/>
                        </a:solidFill>
                      </a:endParaRPr>
                    </a:p>
                  </a:txBody>
                  <a:tcPr anchor="ctr">
                    <a:lnL>
                      <a:noFill/>
                    </a:lnL>
                    <a:lnR>
                      <a:noFill/>
                    </a:lnR>
                    <a:lnT>
                      <a:noFill/>
                    </a:lnT>
                    <a:lnB>
                      <a:noFill/>
                    </a:lnB>
                    <a:noFill/>
                  </a:tcPr>
                </a:tc>
                <a:tc>
                  <a:txBody>
                    <a:bodyPr/>
                    <a:lstStyle/>
                    <a:p>
                      <a:r>
                        <a:rPr lang="en-IN" sz="1800" b="1">
                          <a:solidFill>
                            <a:schemeClr val="bg1"/>
                          </a:solidFill>
                        </a:rPr>
                        <a:t>Training Set</a:t>
                      </a:r>
                      <a:endParaRPr lang="en-IN" sz="1800">
                        <a:solidFill>
                          <a:schemeClr val="bg1"/>
                        </a:solidFill>
                      </a:endParaRPr>
                    </a:p>
                  </a:txBody>
                  <a:tcPr anchor="ctr">
                    <a:lnL>
                      <a:noFill/>
                    </a:lnL>
                    <a:lnR>
                      <a:noFill/>
                    </a:lnR>
                    <a:lnT>
                      <a:noFill/>
                    </a:lnT>
                    <a:lnB>
                      <a:noFill/>
                    </a:lnB>
                    <a:noFill/>
                  </a:tcPr>
                </a:tc>
                <a:tc>
                  <a:txBody>
                    <a:bodyPr/>
                    <a:lstStyle/>
                    <a:p>
                      <a:r>
                        <a:rPr lang="en-IN" sz="1800" b="1">
                          <a:solidFill>
                            <a:schemeClr val="bg1"/>
                          </a:solidFill>
                        </a:rPr>
                        <a:t>Validation Set</a:t>
                      </a:r>
                      <a:endParaRPr lang="en-IN" sz="1800">
                        <a:solidFill>
                          <a:schemeClr val="bg1"/>
                        </a:solidFill>
                      </a:endParaRPr>
                    </a:p>
                  </a:txBody>
                  <a:tcPr anchor="ctr">
                    <a:lnL>
                      <a:noFill/>
                    </a:lnL>
                    <a:lnR>
                      <a:noFill/>
                    </a:lnR>
                    <a:lnT>
                      <a:noFill/>
                    </a:lnT>
                    <a:lnB>
                      <a:noFill/>
                    </a:lnB>
                    <a:noFill/>
                  </a:tcPr>
                </a:tc>
                <a:tc>
                  <a:txBody>
                    <a:bodyPr/>
                    <a:lstStyle/>
                    <a:p>
                      <a:r>
                        <a:rPr lang="en-IN" sz="1800" b="1">
                          <a:solidFill>
                            <a:schemeClr val="bg1"/>
                          </a:solidFill>
                        </a:rPr>
                        <a:t>Test Set</a:t>
                      </a:r>
                      <a:endParaRPr lang="en-IN" sz="1800">
                        <a:solidFill>
                          <a:schemeClr val="bg1"/>
                        </a:solidFill>
                      </a:endParaRPr>
                    </a:p>
                  </a:txBody>
                  <a:tcPr anchor="ctr">
                    <a:lnL>
                      <a:noFill/>
                    </a:lnL>
                    <a:lnR>
                      <a:noFill/>
                    </a:lnR>
                    <a:lnT>
                      <a:noFill/>
                    </a:lnT>
                    <a:lnB>
                      <a:noFill/>
                    </a:lnB>
                    <a:noFill/>
                  </a:tcPr>
                </a:tc>
                <a:extLst>
                  <a:ext uri="{0D108BD9-81ED-4DB2-BD59-A6C34878D82A}">
                    <a16:rowId xmlns:a16="http://schemas.microsoft.com/office/drawing/2014/main" val="442539269"/>
                  </a:ext>
                </a:extLst>
              </a:tr>
              <a:tr h="299877">
                <a:tc>
                  <a:txBody>
                    <a:bodyPr/>
                    <a:lstStyle/>
                    <a:p>
                      <a:r>
                        <a:rPr lang="en-IN" sz="1800" b="1">
                          <a:solidFill>
                            <a:schemeClr val="bg1"/>
                          </a:solidFill>
                        </a:rPr>
                        <a:t>Accuracy</a:t>
                      </a:r>
                      <a:r>
                        <a:rPr lang="en-IN" sz="1800">
                          <a:solidFill>
                            <a:schemeClr val="bg1"/>
                          </a:solidFill>
                        </a:rPr>
                        <a:t> (%)</a:t>
                      </a:r>
                    </a:p>
                  </a:txBody>
                  <a:tcPr anchor="ctr">
                    <a:lnL>
                      <a:noFill/>
                    </a:lnL>
                    <a:lnR>
                      <a:noFill/>
                    </a:lnR>
                    <a:lnT>
                      <a:noFill/>
                    </a:lnT>
                    <a:lnB>
                      <a:noFill/>
                    </a:lnB>
                    <a:noFill/>
                  </a:tcPr>
                </a:tc>
                <a:tc>
                  <a:txBody>
                    <a:bodyPr/>
                    <a:lstStyle/>
                    <a:p>
                      <a:r>
                        <a:rPr lang="en-IN" sz="1800" dirty="0">
                          <a:solidFill>
                            <a:schemeClr val="bg1"/>
                          </a:solidFill>
                        </a:rPr>
                        <a:t>98.5</a:t>
                      </a:r>
                    </a:p>
                  </a:txBody>
                  <a:tcPr anchor="ctr">
                    <a:lnL>
                      <a:noFill/>
                    </a:lnL>
                    <a:lnR>
                      <a:noFill/>
                    </a:lnR>
                    <a:lnT>
                      <a:noFill/>
                    </a:lnT>
                    <a:lnB>
                      <a:noFill/>
                    </a:lnB>
                    <a:noFill/>
                  </a:tcPr>
                </a:tc>
                <a:tc>
                  <a:txBody>
                    <a:bodyPr/>
                    <a:lstStyle/>
                    <a:p>
                      <a:r>
                        <a:rPr lang="en-IN" sz="1800">
                          <a:solidFill>
                            <a:schemeClr val="bg1"/>
                          </a:solidFill>
                        </a:rPr>
                        <a:t>96.2</a:t>
                      </a:r>
                    </a:p>
                  </a:txBody>
                  <a:tcPr anchor="ctr">
                    <a:lnL>
                      <a:noFill/>
                    </a:lnL>
                    <a:lnR>
                      <a:noFill/>
                    </a:lnR>
                    <a:lnT>
                      <a:noFill/>
                    </a:lnT>
                    <a:lnB>
                      <a:noFill/>
                    </a:lnB>
                    <a:noFill/>
                  </a:tcPr>
                </a:tc>
                <a:tc>
                  <a:txBody>
                    <a:bodyPr/>
                    <a:lstStyle/>
                    <a:p>
                      <a:r>
                        <a:rPr lang="en-IN" sz="1800">
                          <a:solidFill>
                            <a:schemeClr val="bg1"/>
                          </a:solidFill>
                        </a:rPr>
                        <a:t>95.8</a:t>
                      </a:r>
                    </a:p>
                  </a:txBody>
                  <a:tcPr anchor="ctr">
                    <a:lnL>
                      <a:noFill/>
                    </a:lnL>
                    <a:lnR>
                      <a:noFill/>
                    </a:lnR>
                    <a:lnT>
                      <a:noFill/>
                    </a:lnT>
                    <a:lnB>
                      <a:noFill/>
                    </a:lnB>
                    <a:noFill/>
                  </a:tcPr>
                </a:tc>
                <a:extLst>
                  <a:ext uri="{0D108BD9-81ED-4DB2-BD59-A6C34878D82A}">
                    <a16:rowId xmlns:a16="http://schemas.microsoft.com/office/drawing/2014/main" val="2755679813"/>
                  </a:ext>
                </a:extLst>
              </a:tr>
              <a:tr h="299877">
                <a:tc>
                  <a:txBody>
                    <a:bodyPr/>
                    <a:lstStyle/>
                    <a:p>
                      <a:r>
                        <a:rPr lang="en-IN" sz="1800" b="1">
                          <a:solidFill>
                            <a:schemeClr val="bg1"/>
                          </a:solidFill>
                        </a:rPr>
                        <a:t>Precision</a:t>
                      </a:r>
                      <a:r>
                        <a:rPr lang="en-IN" sz="1800">
                          <a:solidFill>
                            <a:schemeClr val="bg1"/>
                          </a:solidFill>
                        </a:rPr>
                        <a:t> (%)</a:t>
                      </a:r>
                    </a:p>
                  </a:txBody>
                  <a:tcPr anchor="ctr">
                    <a:lnL>
                      <a:noFill/>
                    </a:lnL>
                    <a:lnR>
                      <a:noFill/>
                    </a:lnR>
                    <a:lnT>
                      <a:noFill/>
                    </a:lnT>
                    <a:lnB>
                      <a:noFill/>
                    </a:lnB>
                    <a:noFill/>
                  </a:tcPr>
                </a:tc>
                <a:tc>
                  <a:txBody>
                    <a:bodyPr/>
                    <a:lstStyle/>
                    <a:p>
                      <a:r>
                        <a:rPr lang="en-IN" sz="1800">
                          <a:solidFill>
                            <a:schemeClr val="bg1"/>
                          </a:solidFill>
                        </a:rPr>
                        <a:t>98.7</a:t>
                      </a:r>
                    </a:p>
                  </a:txBody>
                  <a:tcPr anchor="ctr">
                    <a:lnL>
                      <a:noFill/>
                    </a:lnL>
                    <a:lnR>
                      <a:noFill/>
                    </a:lnR>
                    <a:lnT>
                      <a:noFill/>
                    </a:lnT>
                    <a:lnB>
                      <a:noFill/>
                    </a:lnB>
                    <a:noFill/>
                  </a:tcPr>
                </a:tc>
                <a:tc>
                  <a:txBody>
                    <a:bodyPr/>
                    <a:lstStyle/>
                    <a:p>
                      <a:r>
                        <a:rPr lang="en-IN" sz="1800" dirty="0">
                          <a:solidFill>
                            <a:schemeClr val="bg1"/>
                          </a:solidFill>
                        </a:rPr>
                        <a:t>96.5</a:t>
                      </a:r>
                    </a:p>
                  </a:txBody>
                  <a:tcPr anchor="ctr">
                    <a:lnL>
                      <a:noFill/>
                    </a:lnL>
                    <a:lnR>
                      <a:noFill/>
                    </a:lnR>
                    <a:lnT>
                      <a:noFill/>
                    </a:lnT>
                    <a:lnB>
                      <a:noFill/>
                    </a:lnB>
                    <a:noFill/>
                  </a:tcPr>
                </a:tc>
                <a:tc>
                  <a:txBody>
                    <a:bodyPr/>
                    <a:lstStyle/>
                    <a:p>
                      <a:r>
                        <a:rPr lang="en-IN" sz="1800">
                          <a:solidFill>
                            <a:schemeClr val="bg1"/>
                          </a:solidFill>
                        </a:rPr>
                        <a:t>95.9</a:t>
                      </a:r>
                    </a:p>
                  </a:txBody>
                  <a:tcPr anchor="ctr">
                    <a:lnL>
                      <a:noFill/>
                    </a:lnL>
                    <a:lnR>
                      <a:noFill/>
                    </a:lnR>
                    <a:lnT>
                      <a:noFill/>
                    </a:lnT>
                    <a:lnB>
                      <a:noFill/>
                    </a:lnB>
                    <a:noFill/>
                  </a:tcPr>
                </a:tc>
                <a:extLst>
                  <a:ext uri="{0D108BD9-81ED-4DB2-BD59-A6C34878D82A}">
                    <a16:rowId xmlns:a16="http://schemas.microsoft.com/office/drawing/2014/main" val="1013959099"/>
                  </a:ext>
                </a:extLst>
              </a:tr>
              <a:tr h="299877">
                <a:tc>
                  <a:txBody>
                    <a:bodyPr/>
                    <a:lstStyle/>
                    <a:p>
                      <a:r>
                        <a:rPr lang="en-IN" sz="1800" b="1">
                          <a:solidFill>
                            <a:schemeClr val="bg1"/>
                          </a:solidFill>
                        </a:rPr>
                        <a:t>Recall</a:t>
                      </a:r>
                      <a:r>
                        <a:rPr lang="en-IN" sz="1800">
                          <a:solidFill>
                            <a:schemeClr val="bg1"/>
                          </a:solidFill>
                        </a:rPr>
                        <a:t> (%)</a:t>
                      </a:r>
                    </a:p>
                  </a:txBody>
                  <a:tcPr anchor="ctr">
                    <a:lnL>
                      <a:noFill/>
                    </a:lnL>
                    <a:lnR>
                      <a:noFill/>
                    </a:lnR>
                    <a:lnT>
                      <a:noFill/>
                    </a:lnT>
                    <a:lnB>
                      <a:noFill/>
                    </a:lnB>
                    <a:noFill/>
                  </a:tcPr>
                </a:tc>
                <a:tc>
                  <a:txBody>
                    <a:bodyPr/>
                    <a:lstStyle/>
                    <a:p>
                      <a:r>
                        <a:rPr lang="en-IN" sz="1800">
                          <a:solidFill>
                            <a:schemeClr val="bg1"/>
                          </a:solidFill>
                        </a:rPr>
                        <a:t>98.2</a:t>
                      </a:r>
                    </a:p>
                  </a:txBody>
                  <a:tcPr anchor="ctr">
                    <a:lnL>
                      <a:noFill/>
                    </a:lnL>
                    <a:lnR>
                      <a:noFill/>
                    </a:lnR>
                    <a:lnT>
                      <a:noFill/>
                    </a:lnT>
                    <a:lnB>
                      <a:noFill/>
                    </a:lnB>
                    <a:noFill/>
                  </a:tcPr>
                </a:tc>
                <a:tc>
                  <a:txBody>
                    <a:bodyPr/>
                    <a:lstStyle/>
                    <a:p>
                      <a:r>
                        <a:rPr lang="en-IN" sz="1800" dirty="0">
                          <a:solidFill>
                            <a:schemeClr val="bg1"/>
                          </a:solidFill>
                        </a:rPr>
                        <a:t>96.0</a:t>
                      </a:r>
                    </a:p>
                  </a:txBody>
                  <a:tcPr anchor="ctr">
                    <a:lnL>
                      <a:noFill/>
                    </a:lnL>
                    <a:lnR>
                      <a:noFill/>
                    </a:lnR>
                    <a:lnT>
                      <a:noFill/>
                    </a:lnT>
                    <a:lnB>
                      <a:noFill/>
                    </a:lnB>
                    <a:noFill/>
                  </a:tcPr>
                </a:tc>
                <a:tc>
                  <a:txBody>
                    <a:bodyPr/>
                    <a:lstStyle/>
                    <a:p>
                      <a:r>
                        <a:rPr lang="en-IN" sz="1800">
                          <a:solidFill>
                            <a:schemeClr val="bg1"/>
                          </a:solidFill>
                        </a:rPr>
                        <a:t>95.5</a:t>
                      </a:r>
                    </a:p>
                  </a:txBody>
                  <a:tcPr anchor="ctr">
                    <a:lnL>
                      <a:noFill/>
                    </a:lnL>
                    <a:lnR>
                      <a:noFill/>
                    </a:lnR>
                    <a:lnT>
                      <a:noFill/>
                    </a:lnT>
                    <a:lnB>
                      <a:noFill/>
                    </a:lnB>
                    <a:noFill/>
                  </a:tcPr>
                </a:tc>
                <a:extLst>
                  <a:ext uri="{0D108BD9-81ED-4DB2-BD59-A6C34878D82A}">
                    <a16:rowId xmlns:a16="http://schemas.microsoft.com/office/drawing/2014/main" val="1209444274"/>
                  </a:ext>
                </a:extLst>
              </a:tr>
              <a:tr h="347456">
                <a:tc>
                  <a:txBody>
                    <a:bodyPr/>
                    <a:lstStyle/>
                    <a:p>
                      <a:r>
                        <a:rPr lang="en-IN" sz="1800" b="1">
                          <a:solidFill>
                            <a:schemeClr val="bg1"/>
                          </a:solidFill>
                        </a:rPr>
                        <a:t>F1-Score</a:t>
                      </a:r>
                      <a:r>
                        <a:rPr lang="en-IN" sz="1800">
                          <a:solidFill>
                            <a:schemeClr val="bg1"/>
                          </a:solidFill>
                        </a:rPr>
                        <a:t> (%)</a:t>
                      </a:r>
                    </a:p>
                  </a:txBody>
                  <a:tcPr anchor="ctr">
                    <a:lnL>
                      <a:noFill/>
                    </a:lnL>
                    <a:lnR>
                      <a:noFill/>
                    </a:lnR>
                    <a:lnT>
                      <a:noFill/>
                    </a:lnT>
                    <a:lnB>
                      <a:noFill/>
                    </a:lnB>
                    <a:noFill/>
                  </a:tcPr>
                </a:tc>
                <a:tc>
                  <a:txBody>
                    <a:bodyPr/>
                    <a:lstStyle/>
                    <a:p>
                      <a:r>
                        <a:rPr lang="en-IN" sz="1800" dirty="0">
                          <a:solidFill>
                            <a:schemeClr val="bg1"/>
                          </a:solidFill>
                        </a:rPr>
                        <a:t>98.4</a:t>
                      </a:r>
                    </a:p>
                  </a:txBody>
                  <a:tcPr anchor="ctr">
                    <a:lnL>
                      <a:noFill/>
                    </a:lnL>
                    <a:lnR>
                      <a:noFill/>
                    </a:lnR>
                    <a:lnT>
                      <a:noFill/>
                    </a:lnT>
                    <a:lnB>
                      <a:noFill/>
                    </a:lnB>
                    <a:noFill/>
                  </a:tcPr>
                </a:tc>
                <a:tc>
                  <a:txBody>
                    <a:bodyPr/>
                    <a:lstStyle/>
                    <a:p>
                      <a:r>
                        <a:rPr lang="en-IN" sz="1800">
                          <a:solidFill>
                            <a:schemeClr val="bg1"/>
                          </a:solidFill>
                        </a:rPr>
                        <a:t>96.2</a:t>
                      </a:r>
                    </a:p>
                  </a:txBody>
                  <a:tcPr anchor="ctr">
                    <a:lnL>
                      <a:noFill/>
                    </a:lnL>
                    <a:lnR>
                      <a:noFill/>
                    </a:lnR>
                    <a:lnT>
                      <a:noFill/>
                    </a:lnT>
                    <a:lnB>
                      <a:noFill/>
                    </a:lnB>
                    <a:noFill/>
                  </a:tcPr>
                </a:tc>
                <a:tc>
                  <a:txBody>
                    <a:bodyPr/>
                    <a:lstStyle/>
                    <a:p>
                      <a:r>
                        <a:rPr lang="en-IN" sz="1800" dirty="0">
                          <a:solidFill>
                            <a:schemeClr val="bg1"/>
                          </a:solidFill>
                        </a:rPr>
                        <a:t>95.7</a:t>
                      </a:r>
                    </a:p>
                  </a:txBody>
                  <a:tcPr anchor="ctr">
                    <a:lnL>
                      <a:noFill/>
                    </a:lnL>
                    <a:lnR>
                      <a:noFill/>
                    </a:lnR>
                    <a:lnT>
                      <a:noFill/>
                    </a:lnT>
                    <a:lnB>
                      <a:noFill/>
                    </a:lnB>
                    <a:noFill/>
                  </a:tcPr>
                </a:tc>
                <a:extLst>
                  <a:ext uri="{0D108BD9-81ED-4DB2-BD59-A6C34878D82A}">
                    <a16:rowId xmlns:a16="http://schemas.microsoft.com/office/drawing/2014/main" val="4235508565"/>
                  </a:ext>
                </a:extLst>
              </a:tr>
              <a:tr h="533114">
                <a:tc>
                  <a:txBody>
                    <a:bodyPr/>
                    <a:lstStyle/>
                    <a:p>
                      <a:r>
                        <a:rPr lang="en-IN" sz="1800" b="1" dirty="0">
                          <a:solidFill>
                            <a:schemeClr val="bg1"/>
                          </a:solidFill>
                        </a:rPr>
                        <a:t>Loss</a:t>
                      </a:r>
                      <a:r>
                        <a:rPr lang="en-IN" sz="1800" dirty="0">
                          <a:solidFill>
                            <a:schemeClr val="bg1"/>
                          </a:solidFill>
                        </a:rPr>
                        <a:t> (Cross-Entropy)</a:t>
                      </a:r>
                    </a:p>
                  </a:txBody>
                  <a:tcPr anchor="ctr">
                    <a:lnL>
                      <a:noFill/>
                    </a:lnL>
                    <a:lnR>
                      <a:noFill/>
                    </a:lnR>
                    <a:lnT>
                      <a:noFill/>
                    </a:lnT>
                    <a:lnB>
                      <a:noFill/>
                    </a:lnB>
                    <a:noFill/>
                  </a:tcPr>
                </a:tc>
                <a:tc>
                  <a:txBody>
                    <a:bodyPr/>
                    <a:lstStyle/>
                    <a:p>
                      <a:r>
                        <a:rPr lang="en-IN" sz="1800" dirty="0">
                          <a:solidFill>
                            <a:schemeClr val="bg1"/>
                          </a:solidFill>
                        </a:rPr>
                        <a:t>0.024</a:t>
                      </a:r>
                    </a:p>
                  </a:txBody>
                  <a:tcPr anchor="ctr">
                    <a:lnL>
                      <a:noFill/>
                    </a:lnL>
                    <a:lnR>
                      <a:noFill/>
                    </a:lnR>
                    <a:lnT>
                      <a:noFill/>
                    </a:lnT>
                    <a:lnB>
                      <a:noFill/>
                    </a:lnB>
                    <a:noFill/>
                  </a:tcPr>
                </a:tc>
                <a:tc>
                  <a:txBody>
                    <a:bodyPr/>
                    <a:lstStyle/>
                    <a:p>
                      <a:r>
                        <a:rPr lang="en-IN" sz="1800">
                          <a:solidFill>
                            <a:schemeClr val="bg1"/>
                          </a:solidFill>
                        </a:rPr>
                        <a:t>0.078</a:t>
                      </a:r>
                    </a:p>
                  </a:txBody>
                  <a:tcPr anchor="ctr">
                    <a:lnL>
                      <a:noFill/>
                    </a:lnL>
                    <a:lnR>
                      <a:noFill/>
                    </a:lnR>
                    <a:lnT>
                      <a:noFill/>
                    </a:lnT>
                    <a:lnB>
                      <a:noFill/>
                    </a:lnB>
                    <a:noFill/>
                  </a:tcPr>
                </a:tc>
                <a:tc>
                  <a:txBody>
                    <a:bodyPr/>
                    <a:lstStyle/>
                    <a:p>
                      <a:r>
                        <a:rPr lang="en-IN" sz="1800" dirty="0">
                          <a:solidFill>
                            <a:schemeClr val="bg1"/>
                          </a:solidFill>
                        </a:rPr>
                        <a:t>0.092</a:t>
                      </a:r>
                    </a:p>
                  </a:txBody>
                  <a:tcPr anchor="ctr">
                    <a:lnL>
                      <a:noFill/>
                    </a:lnL>
                    <a:lnR>
                      <a:noFill/>
                    </a:lnR>
                    <a:lnT>
                      <a:noFill/>
                    </a:lnT>
                    <a:lnB>
                      <a:noFill/>
                    </a:lnB>
                    <a:noFill/>
                  </a:tcPr>
                </a:tc>
                <a:extLst>
                  <a:ext uri="{0D108BD9-81ED-4DB2-BD59-A6C34878D82A}">
                    <a16:rowId xmlns:a16="http://schemas.microsoft.com/office/drawing/2014/main" val="2225060623"/>
                  </a:ext>
                </a:extLst>
              </a:tr>
            </a:tbl>
          </a:graphicData>
        </a:graphic>
      </p:graphicFrame>
      <p:graphicFrame>
        <p:nvGraphicFramePr>
          <p:cNvPr id="23" name="Table 22">
            <a:extLst>
              <a:ext uri="{FF2B5EF4-FFF2-40B4-BE49-F238E27FC236}">
                <a16:creationId xmlns:a16="http://schemas.microsoft.com/office/drawing/2014/main" id="{6C00ADD2-5F74-BD5D-3FAA-59EB8D39F629}"/>
              </a:ext>
            </a:extLst>
          </p:cNvPr>
          <p:cNvGraphicFramePr>
            <a:graphicFrameLocks noGrp="1"/>
          </p:cNvGraphicFramePr>
          <p:nvPr>
            <p:extLst>
              <p:ext uri="{D42A27DB-BD31-4B8C-83A1-F6EECF244321}">
                <p14:modId xmlns:p14="http://schemas.microsoft.com/office/powerpoint/2010/main" val="2223953819"/>
              </p:ext>
            </p:extLst>
          </p:nvPr>
        </p:nvGraphicFramePr>
        <p:xfrm>
          <a:off x="806269" y="3941321"/>
          <a:ext cx="10460180" cy="2194560"/>
        </p:xfrm>
        <a:graphic>
          <a:graphicData uri="http://schemas.openxmlformats.org/drawingml/2006/table">
            <a:tbl>
              <a:tblPr/>
              <a:tblGrid>
                <a:gridCol w="2615045">
                  <a:extLst>
                    <a:ext uri="{9D8B030D-6E8A-4147-A177-3AD203B41FA5}">
                      <a16:colId xmlns:a16="http://schemas.microsoft.com/office/drawing/2014/main" val="157033003"/>
                    </a:ext>
                  </a:extLst>
                </a:gridCol>
                <a:gridCol w="2615045">
                  <a:extLst>
                    <a:ext uri="{9D8B030D-6E8A-4147-A177-3AD203B41FA5}">
                      <a16:colId xmlns:a16="http://schemas.microsoft.com/office/drawing/2014/main" val="2893954926"/>
                    </a:ext>
                  </a:extLst>
                </a:gridCol>
                <a:gridCol w="2615045">
                  <a:extLst>
                    <a:ext uri="{9D8B030D-6E8A-4147-A177-3AD203B41FA5}">
                      <a16:colId xmlns:a16="http://schemas.microsoft.com/office/drawing/2014/main" val="513120951"/>
                    </a:ext>
                  </a:extLst>
                </a:gridCol>
                <a:gridCol w="2615045">
                  <a:extLst>
                    <a:ext uri="{9D8B030D-6E8A-4147-A177-3AD203B41FA5}">
                      <a16:colId xmlns:a16="http://schemas.microsoft.com/office/drawing/2014/main" val="511785280"/>
                    </a:ext>
                  </a:extLst>
                </a:gridCol>
              </a:tblGrid>
              <a:tr h="0">
                <a:tc>
                  <a:txBody>
                    <a:bodyPr/>
                    <a:lstStyle/>
                    <a:p>
                      <a:r>
                        <a:rPr lang="en-IN" b="1" dirty="0">
                          <a:solidFill>
                            <a:schemeClr val="bg1"/>
                          </a:solidFill>
                        </a:rPr>
                        <a:t>Efficient Net B3</a:t>
                      </a:r>
                      <a:endParaRPr lang="en-IN"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b="1" dirty="0">
                          <a:solidFill>
                            <a:schemeClr val="bg1"/>
                          </a:solidFill>
                        </a:rPr>
                        <a:t>Training Set</a:t>
                      </a:r>
                      <a:endParaRPr lang="en-IN"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b="1" dirty="0">
                          <a:solidFill>
                            <a:schemeClr val="bg1"/>
                          </a:solidFill>
                        </a:rPr>
                        <a:t>Validation Set</a:t>
                      </a:r>
                      <a:endParaRPr lang="en-IN"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b="1" dirty="0">
                          <a:solidFill>
                            <a:schemeClr val="bg1"/>
                          </a:solidFill>
                        </a:rPr>
                        <a:t>Test Set</a:t>
                      </a:r>
                      <a:endParaRPr lang="en-IN"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extLst>
                  <a:ext uri="{0D108BD9-81ED-4DB2-BD59-A6C34878D82A}">
                    <a16:rowId xmlns:a16="http://schemas.microsoft.com/office/drawing/2014/main" val="1129008092"/>
                  </a:ext>
                </a:extLst>
              </a:tr>
              <a:tr h="0">
                <a:tc>
                  <a:txBody>
                    <a:bodyPr/>
                    <a:lstStyle/>
                    <a:p>
                      <a:r>
                        <a:rPr lang="en-IN" b="1">
                          <a:solidFill>
                            <a:schemeClr val="bg1"/>
                          </a:solidFill>
                        </a:rPr>
                        <a:t>Accuracy</a:t>
                      </a:r>
                      <a:r>
                        <a:rPr lang="en-IN">
                          <a:solidFill>
                            <a:schemeClr val="bg1"/>
                          </a:solidFill>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dirty="0">
                          <a:solidFill>
                            <a:schemeClr val="bg1"/>
                          </a:solidFill>
                        </a:rPr>
                        <a:t>99.1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a:solidFill>
                            <a:schemeClr val="bg1"/>
                          </a:solidFill>
                        </a:rPr>
                        <a:t>97.3</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dirty="0">
                          <a:solidFill>
                            <a:schemeClr val="bg1"/>
                          </a:solidFill>
                        </a:rPr>
                        <a:t>96.9</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extLst>
                  <a:ext uri="{0D108BD9-81ED-4DB2-BD59-A6C34878D82A}">
                    <a16:rowId xmlns:a16="http://schemas.microsoft.com/office/drawing/2014/main" val="1749873817"/>
                  </a:ext>
                </a:extLst>
              </a:tr>
              <a:tr h="0">
                <a:tc>
                  <a:txBody>
                    <a:bodyPr/>
                    <a:lstStyle/>
                    <a:p>
                      <a:r>
                        <a:rPr lang="en-IN" b="1">
                          <a:solidFill>
                            <a:schemeClr val="bg1"/>
                          </a:solidFill>
                        </a:rPr>
                        <a:t>Precision</a:t>
                      </a:r>
                      <a:r>
                        <a:rPr lang="en-IN">
                          <a:solidFill>
                            <a:schemeClr val="bg1"/>
                          </a:solidFill>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a:solidFill>
                            <a:schemeClr val="bg1"/>
                          </a:solidFill>
                        </a:rPr>
                        <a:t>99.2</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dirty="0">
                          <a:solidFill>
                            <a:schemeClr val="bg1"/>
                          </a:solidFill>
                        </a:rPr>
                        <a:t>97.5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a:solidFill>
                            <a:schemeClr val="bg1"/>
                          </a:solidFill>
                        </a:rPr>
                        <a:t>97.1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extLst>
                  <a:ext uri="{0D108BD9-81ED-4DB2-BD59-A6C34878D82A}">
                    <a16:rowId xmlns:a16="http://schemas.microsoft.com/office/drawing/2014/main" val="2439413884"/>
                  </a:ext>
                </a:extLst>
              </a:tr>
              <a:tr h="0">
                <a:tc>
                  <a:txBody>
                    <a:bodyPr/>
                    <a:lstStyle/>
                    <a:p>
                      <a:r>
                        <a:rPr lang="en-IN" b="1">
                          <a:solidFill>
                            <a:schemeClr val="bg1"/>
                          </a:solidFill>
                        </a:rPr>
                        <a:t>Recall</a:t>
                      </a:r>
                      <a:r>
                        <a:rPr lang="en-IN">
                          <a:solidFill>
                            <a:schemeClr val="bg1"/>
                          </a:solidFill>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a:solidFill>
                            <a:schemeClr val="bg1"/>
                          </a:solidFill>
                        </a:rPr>
                        <a:t>98.9</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a:solidFill>
                            <a:schemeClr val="bg1"/>
                          </a:solidFill>
                        </a:rPr>
                        <a:t>97.0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dirty="0">
                          <a:solidFill>
                            <a:schemeClr val="bg1"/>
                          </a:solidFill>
                        </a:rPr>
                        <a:t>96.6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extLst>
                  <a:ext uri="{0D108BD9-81ED-4DB2-BD59-A6C34878D82A}">
                    <a16:rowId xmlns:a16="http://schemas.microsoft.com/office/drawing/2014/main" val="1692819604"/>
                  </a:ext>
                </a:extLst>
              </a:tr>
              <a:tr h="0">
                <a:tc>
                  <a:txBody>
                    <a:bodyPr/>
                    <a:lstStyle/>
                    <a:p>
                      <a:r>
                        <a:rPr lang="en-IN" b="1">
                          <a:solidFill>
                            <a:schemeClr val="bg1"/>
                          </a:solidFill>
                        </a:rPr>
                        <a:t>F1-Score</a:t>
                      </a:r>
                      <a:r>
                        <a:rPr lang="en-IN">
                          <a:solidFill>
                            <a:schemeClr val="bg1"/>
                          </a:solidFill>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a:solidFill>
                            <a:schemeClr val="bg1"/>
                          </a:solidFill>
                        </a:rPr>
                        <a:t>99.0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a:solidFill>
                            <a:schemeClr val="bg1"/>
                          </a:solidFill>
                        </a:rPr>
                        <a:t>97.2</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a:solidFill>
                            <a:schemeClr val="bg1"/>
                          </a:solidFill>
                        </a:rPr>
                        <a:t>96.8</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extLst>
                  <a:ext uri="{0D108BD9-81ED-4DB2-BD59-A6C34878D82A}">
                    <a16:rowId xmlns:a16="http://schemas.microsoft.com/office/drawing/2014/main" val="501974693"/>
                  </a:ext>
                </a:extLst>
              </a:tr>
              <a:tr h="0">
                <a:tc>
                  <a:txBody>
                    <a:bodyPr/>
                    <a:lstStyle/>
                    <a:p>
                      <a:r>
                        <a:rPr lang="en-IN" b="1" dirty="0">
                          <a:solidFill>
                            <a:schemeClr val="bg1"/>
                          </a:solidFill>
                        </a:rPr>
                        <a:t>Loss</a:t>
                      </a:r>
                      <a:r>
                        <a:rPr lang="en-IN" dirty="0">
                          <a:solidFill>
                            <a:schemeClr val="bg1"/>
                          </a:solidFill>
                        </a:rPr>
                        <a:t> (Cross-Entropy)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a:solidFill>
                            <a:schemeClr val="bg1"/>
                          </a:solidFill>
                        </a:rPr>
                        <a:t>0.015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a:solidFill>
                            <a:schemeClr val="bg1"/>
                          </a:solidFill>
                        </a:rPr>
                        <a:t>0.065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tc>
                  <a:txBody>
                    <a:bodyPr/>
                    <a:lstStyle/>
                    <a:p>
                      <a:r>
                        <a:rPr lang="en-IN" dirty="0">
                          <a:solidFill>
                            <a:schemeClr val="bg1"/>
                          </a:solidFill>
                        </a:rPr>
                        <a:t>0.074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solidFill>
                        <a:schemeClr val="tx1"/>
                      </a:solidFill>
                      <a:prstDash val="solid"/>
                      <a:round/>
                      <a:headEnd type="none" w="med" len="med"/>
                      <a:tailEnd type="none" w="med" len="med"/>
                    </a:lnTlToBr>
                    <a:noFill/>
                  </a:tcPr>
                </a:tc>
                <a:extLst>
                  <a:ext uri="{0D108BD9-81ED-4DB2-BD59-A6C34878D82A}">
                    <a16:rowId xmlns:a16="http://schemas.microsoft.com/office/drawing/2014/main" val="4063865497"/>
                  </a:ext>
                </a:extLst>
              </a:tr>
            </a:tbl>
          </a:graphicData>
        </a:graphic>
      </p:graphicFrame>
    </p:spTree>
    <p:extLst>
      <p:ext uri="{BB962C8B-B14F-4D97-AF65-F5344CB8AC3E}">
        <p14:creationId xmlns:p14="http://schemas.microsoft.com/office/powerpoint/2010/main" val="2188257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D6AD04-C8D6-F1E6-179F-A0A2045DE2DB}"/>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F2BB2081-62FD-F8E6-C41E-B521C9810B80}"/>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B6BF273B-8820-F0F3-F04F-D85632E7D792}"/>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33</a:t>
            </a:fld>
            <a:endParaRPr lang="en-US" dirty="0"/>
          </a:p>
        </p:txBody>
      </p:sp>
      <p:sp>
        <p:nvSpPr>
          <p:cNvPr id="11" name="Plaque 10">
            <a:extLst>
              <a:ext uri="{FF2B5EF4-FFF2-40B4-BE49-F238E27FC236}">
                <a16:creationId xmlns:a16="http://schemas.microsoft.com/office/drawing/2014/main" id="{853CB61E-D017-FE71-34EC-B67DFA3FC2D1}"/>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B885B73A-995F-D2A0-4CF9-4992017A9CE1}"/>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D1BAE507-A160-60A1-CFF9-B11666FDDC60}"/>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2A6626AD-9CE6-43EB-39C1-242943816CB9}"/>
              </a:ext>
            </a:extLst>
          </p:cNvPr>
          <p:cNvSpPr txBox="1"/>
          <p:nvPr/>
        </p:nvSpPr>
        <p:spPr>
          <a:xfrm>
            <a:off x="806271" y="683079"/>
            <a:ext cx="8981179" cy="646331"/>
          </a:xfrm>
          <a:prstGeom prst="rect">
            <a:avLst/>
          </a:prstGeom>
          <a:noFill/>
        </p:spPr>
        <p:txBody>
          <a:bodyPr wrap="square" rtlCol="0">
            <a:spAutoFit/>
          </a:bodyPr>
          <a:lstStyle/>
          <a:p>
            <a:r>
              <a:rPr lang="en-US" sz="3600" dirty="0" err="1">
                <a:solidFill>
                  <a:schemeClr val="bg1"/>
                </a:solidFill>
                <a:latin typeface="+mj-lt"/>
              </a:rPr>
              <a:t>Comparitative</a:t>
            </a:r>
            <a:r>
              <a:rPr lang="en-US" sz="3600" dirty="0">
                <a:solidFill>
                  <a:schemeClr val="bg1"/>
                </a:solidFill>
                <a:latin typeface="+mj-lt"/>
              </a:rPr>
              <a:t> Analysis</a:t>
            </a:r>
            <a:endParaRPr lang="en-IN" sz="3600" dirty="0">
              <a:solidFill>
                <a:schemeClr val="bg1"/>
              </a:solidFill>
              <a:latin typeface="+mj-lt"/>
            </a:endParaRPr>
          </a:p>
        </p:txBody>
      </p:sp>
      <p:sp>
        <p:nvSpPr>
          <p:cNvPr id="7" name="TextBox 6">
            <a:extLst>
              <a:ext uri="{FF2B5EF4-FFF2-40B4-BE49-F238E27FC236}">
                <a16:creationId xmlns:a16="http://schemas.microsoft.com/office/drawing/2014/main" id="{DB64E25D-577C-1568-DB3B-CFC80976690B}"/>
              </a:ext>
            </a:extLst>
          </p:cNvPr>
          <p:cNvSpPr txBox="1"/>
          <p:nvPr/>
        </p:nvSpPr>
        <p:spPr>
          <a:xfrm>
            <a:off x="806271" y="1388513"/>
            <a:ext cx="7244909" cy="430887"/>
          </a:xfrm>
          <a:prstGeom prst="rect">
            <a:avLst/>
          </a:prstGeom>
          <a:noFill/>
        </p:spPr>
        <p:txBody>
          <a:bodyPr wrap="square" rtlCol="0">
            <a:spAutoFit/>
          </a:bodyPr>
          <a:lstStyle/>
          <a:p>
            <a:endParaRPr lang="en-IN" sz="2200" b="1" dirty="0">
              <a:solidFill>
                <a:schemeClr val="bg1"/>
              </a:solidFill>
            </a:endParaRPr>
          </a:p>
        </p:txBody>
      </p:sp>
      <p:sp>
        <p:nvSpPr>
          <p:cNvPr id="2" name="TextBox 1">
            <a:extLst>
              <a:ext uri="{FF2B5EF4-FFF2-40B4-BE49-F238E27FC236}">
                <a16:creationId xmlns:a16="http://schemas.microsoft.com/office/drawing/2014/main" id="{CB10336B-3AEA-E67E-747A-822321CD31A0}"/>
              </a:ext>
            </a:extLst>
          </p:cNvPr>
          <p:cNvSpPr txBox="1"/>
          <p:nvPr/>
        </p:nvSpPr>
        <p:spPr>
          <a:xfrm>
            <a:off x="925551" y="1819400"/>
            <a:ext cx="9556595" cy="3229235"/>
          </a:xfrm>
          <a:prstGeom prst="rect">
            <a:avLst/>
          </a:prstGeom>
          <a:noFill/>
        </p:spPr>
        <p:txBody>
          <a:bodyPr wrap="square" rtlCol="0">
            <a:spAutoFit/>
          </a:bodyPr>
          <a:lstStyle/>
          <a:p>
            <a:endParaRPr lang="en-IN" dirty="0"/>
          </a:p>
        </p:txBody>
      </p:sp>
      <p:graphicFrame>
        <p:nvGraphicFramePr>
          <p:cNvPr id="3" name="Table 2">
            <a:extLst>
              <a:ext uri="{FF2B5EF4-FFF2-40B4-BE49-F238E27FC236}">
                <a16:creationId xmlns:a16="http://schemas.microsoft.com/office/drawing/2014/main" id="{E184EC77-DCD6-B4D4-FD33-7C4A5AA609E4}"/>
              </a:ext>
            </a:extLst>
          </p:cNvPr>
          <p:cNvGraphicFramePr>
            <a:graphicFrameLocks noGrp="1"/>
          </p:cNvGraphicFramePr>
          <p:nvPr>
            <p:extLst>
              <p:ext uri="{D42A27DB-BD31-4B8C-83A1-F6EECF244321}">
                <p14:modId xmlns:p14="http://schemas.microsoft.com/office/powerpoint/2010/main" val="3766684669"/>
              </p:ext>
            </p:extLst>
          </p:nvPr>
        </p:nvGraphicFramePr>
        <p:xfrm>
          <a:off x="1103970" y="1637374"/>
          <a:ext cx="10707032" cy="4301794"/>
        </p:xfrm>
        <a:graphic>
          <a:graphicData uri="http://schemas.openxmlformats.org/drawingml/2006/table">
            <a:tbl>
              <a:tblPr/>
              <a:tblGrid>
                <a:gridCol w="1494264">
                  <a:extLst>
                    <a:ext uri="{9D8B030D-6E8A-4147-A177-3AD203B41FA5}">
                      <a16:colId xmlns:a16="http://schemas.microsoft.com/office/drawing/2014/main" val="1218368110"/>
                    </a:ext>
                  </a:extLst>
                </a:gridCol>
                <a:gridCol w="1315844">
                  <a:extLst>
                    <a:ext uri="{9D8B030D-6E8A-4147-A177-3AD203B41FA5}">
                      <a16:colId xmlns:a16="http://schemas.microsoft.com/office/drawing/2014/main" val="2984065427"/>
                    </a:ext>
                  </a:extLst>
                </a:gridCol>
                <a:gridCol w="1293542">
                  <a:extLst>
                    <a:ext uri="{9D8B030D-6E8A-4147-A177-3AD203B41FA5}">
                      <a16:colId xmlns:a16="http://schemas.microsoft.com/office/drawing/2014/main" val="3332512255"/>
                    </a:ext>
                  </a:extLst>
                </a:gridCol>
                <a:gridCol w="1349297">
                  <a:extLst>
                    <a:ext uri="{9D8B030D-6E8A-4147-A177-3AD203B41FA5}">
                      <a16:colId xmlns:a16="http://schemas.microsoft.com/office/drawing/2014/main" val="2429743282"/>
                    </a:ext>
                  </a:extLst>
                </a:gridCol>
                <a:gridCol w="1338146">
                  <a:extLst>
                    <a:ext uri="{9D8B030D-6E8A-4147-A177-3AD203B41FA5}">
                      <a16:colId xmlns:a16="http://schemas.microsoft.com/office/drawing/2014/main" val="1170606545"/>
                    </a:ext>
                  </a:extLst>
                </a:gridCol>
                <a:gridCol w="1239181">
                  <a:extLst>
                    <a:ext uri="{9D8B030D-6E8A-4147-A177-3AD203B41FA5}">
                      <a16:colId xmlns:a16="http://schemas.microsoft.com/office/drawing/2014/main" val="1130234702"/>
                    </a:ext>
                  </a:extLst>
                </a:gridCol>
                <a:gridCol w="1338379">
                  <a:extLst>
                    <a:ext uri="{9D8B030D-6E8A-4147-A177-3AD203B41FA5}">
                      <a16:colId xmlns:a16="http://schemas.microsoft.com/office/drawing/2014/main" val="2528957592"/>
                    </a:ext>
                  </a:extLst>
                </a:gridCol>
                <a:gridCol w="1338379">
                  <a:extLst>
                    <a:ext uri="{9D8B030D-6E8A-4147-A177-3AD203B41FA5}">
                      <a16:colId xmlns:a16="http://schemas.microsoft.com/office/drawing/2014/main" val="955462490"/>
                    </a:ext>
                  </a:extLst>
                </a:gridCol>
              </a:tblGrid>
              <a:tr h="538970">
                <a:tc>
                  <a:txBody>
                    <a:bodyPr/>
                    <a:lstStyle/>
                    <a:p>
                      <a:r>
                        <a:rPr lang="en-IN" b="1" dirty="0">
                          <a:solidFill>
                            <a:schemeClr val="bg1"/>
                          </a:solidFill>
                        </a:rPr>
                        <a:t>Model</a:t>
                      </a:r>
                      <a:endParaRPr lang="en-IN" dirty="0">
                        <a:solidFill>
                          <a:schemeClr val="bg1"/>
                        </a:solidFill>
                      </a:endParaRPr>
                    </a:p>
                  </a:txBody>
                  <a:tcPr anchor="ctr">
                    <a:lnL>
                      <a:noFill/>
                    </a:lnL>
                    <a:lnR>
                      <a:noFill/>
                    </a:lnR>
                    <a:lnT>
                      <a:noFill/>
                    </a:lnT>
                    <a:lnB>
                      <a:noFill/>
                    </a:lnB>
                    <a:noFill/>
                  </a:tcPr>
                </a:tc>
                <a:tc>
                  <a:txBody>
                    <a:bodyPr/>
                    <a:lstStyle/>
                    <a:p>
                      <a:r>
                        <a:rPr lang="en-IN" b="1" dirty="0">
                          <a:solidFill>
                            <a:schemeClr val="bg1"/>
                          </a:solidFill>
                        </a:rPr>
                        <a:t>Training Accuracy (%)</a:t>
                      </a:r>
                      <a:endParaRPr lang="en-IN" dirty="0">
                        <a:solidFill>
                          <a:schemeClr val="bg1"/>
                        </a:solidFill>
                      </a:endParaRPr>
                    </a:p>
                  </a:txBody>
                  <a:tcPr anchor="ctr">
                    <a:lnL>
                      <a:noFill/>
                    </a:lnL>
                    <a:lnR>
                      <a:noFill/>
                    </a:lnR>
                    <a:lnT>
                      <a:noFill/>
                    </a:lnT>
                    <a:lnB>
                      <a:noFill/>
                    </a:lnB>
                    <a:noFill/>
                  </a:tcPr>
                </a:tc>
                <a:tc>
                  <a:txBody>
                    <a:bodyPr/>
                    <a:lstStyle/>
                    <a:p>
                      <a:r>
                        <a:rPr lang="en-IN" b="1">
                          <a:solidFill>
                            <a:schemeClr val="bg1"/>
                          </a:solidFill>
                        </a:rPr>
                        <a:t>Validation Accuracy (%)</a:t>
                      </a:r>
                      <a:endParaRPr lang="en-IN">
                        <a:solidFill>
                          <a:schemeClr val="bg1"/>
                        </a:solidFill>
                      </a:endParaRPr>
                    </a:p>
                  </a:txBody>
                  <a:tcPr anchor="ctr">
                    <a:lnL>
                      <a:noFill/>
                    </a:lnL>
                    <a:lnR>
                      <a:noFill/>
                    </a:lnR>
                    <a:lnT>
                      <a:noFill/>
                    </a:lnT>
                    <a:lnB>
                      <a:noFill/>
                    </a:lnB>
                    <a:noFill/>
                  </a:tcPr>
                </a:tc>
                <a:tc>
                  <a:txBody>
                    <a:bodyPr/>
                    <a:lstStyle/>
                    <a:p>
                      <a:r>
                        <a:rPr lang="en-IN" b="1">
                          <a:solidFill>
                            <a:schemeClr val="bg1"/>
                          </a:solidFill>
                        </a:rPr>
                        <a:t>Test Accuracy (%)</a:t>
                      </a:r>
                      <a:endParaRPr lang="en-IN">
                        <a:solidFill>
                          <a:schemeClr val="bg1"/>
                        </a:solidFill>
                      </a:endParaRPr>
                    </a:p>
                  </a:txBody>
                  <a:tcPr anchor="ctr">
                    <a:lnL>
                      <a:noFill/>
                    </a:lnL>
                    <a:lnR>
                      <a:noFill/>
                    </a:lnR>
                    <a:lnT>
                      <a:noFill/>
                    </a:lnT>
                    <a:lnB>
                      <a:noFill/>
                    </a:lnB>
                    <a:noFill/>
                  </a:tcPr>
                </a:tc>
                <a:tc>
                  <a:txBody>
                    <a:bodyPr/>
                    <a:lstStyle/>
                    <a:p>
                      <a:r>
                        <a:rPr lang="en-IN" b="1" dirty="0">
                          <a:solidFill>
                            <a:schemeClr val="bg1"/>
                          </a:solidFill>
                        </a:rPr>
                        <a:t>Precision (%)</a:t>
                      </a:r>
                      <a:endParaRPr lang="en-IN" dirty="0">
                        <a:solidFill>
                          <a:schemeClr val="bg1"/>
                        </a:solidFill>
                      </a:endParaRPr>
                    </a:p>
                  </a:txBody>
                  <a:tcPr anchor="b">
                    <a:lnL>
                      <a:noFill/>
                    </a:lnL>
                    <a:lnR>
                      <a:noFill/>
                    </a:lnR>
                    <a:lnT>
                      <a:noFill/>
                    </a:lnT>
                    <a:lnB>
                      <a:noFill/>
                    </a:lnB>
                    <a:noFill/>
                  </a:tcPr>
                </a:tc>
                <a:tc>
                  <a:txBody>
                    <a:bodyPr/>
                    <a:lstStyle/>
                    <a:p>
                      <a:r>
                        <a:rPr lang="en-IN" b="1" dirty="0">
                          <a:solidFill>
                            <a:schemeClr val="bg1"/>
                          </a:solidFill>
                        </a:rPr>
                        <a:t>Recall </a:t>
                      </a:r>
                    </a:p>
                    <a:p>
                      <a:r>
                        <a:rPr lang="en-IN" b="1" dirty="0">
                          <a:solidFill>
                            <a:schemeClr val="bg1"/>
                          </a:solidFill>
                        </a:rPr>
                        <a:t>(%)</a:t>
                      </a:r>
                      <a:endParaRPr lang="en-IN" dirty="0">
                        <a:solidFill>
                          <a:schemeClr val="bg1"/>
                        </a:solidFill>
                      </a:endParaRPr>
                    </a:p>
                  </a:txBody>
                  <a:tcPr anchor="b">
                    <a:lnL>
                      <a:noFill/>
                    </a:lnL>
                    <a:lnR>
                      <a:noFill/>
                    </a:lnR>
                    <a:lnT>
                      <a:noFill/>
                    </a:lnT>
                    <a:lnB>
                      <a:noFill/>
                    </a:lnB>
                    <a:noFill/>
                  </a:tcPr>
                </a:tc>
                <a:tc>
                  <a:txBody>
                    <a:bodyPr/>
                    <a:lstStyle/>
                    <a:p>
                      <a:r>
                        <a:rPr lang="en-IN" b="1">
                          <a:solidFill>
                            <a:schemeClr val="bg1"/>
                          </a:solidFill>
                        </a:rPr>
                        <a:t>F1-Score (%)</a:t>
                      </a:r>
                      <a:endParaRPr lang="en-IN">
                        <a:solidFill>
                          <a:schemeClr val="bg1"/>
                        </a:solidFill>
                      </a:endParaRPr>
                    </a:p>
                  </a:txBody>
                  <a:tcPr anchor="b">
                    <a:lnL>
                      <a:noFill/>
                    </a:lnL>
                    <a:lnR>
                      <a:noFill/>
                    </a:lnR>
                    <a:lnT>
                      <a:noFill/>
                    </a:lnT>
                    <a:lnB>
                      <a:noFill/>
                    </a:lnB>
                    <a:noFill/>
                  </a:tcPr>
                </a:tc>
                <a:tc>
                  <a:txBody>
                    <a:bodyPr/>
                    <a:lstStyle/>
                    <a:p>
                      <a:r>
                        <a:rPr lang="en-IN" b="1" dirty="0">
                          <a:solidFill>
                            <a:schemeClr val="bg1"/>
                          </a:solidFill>
                        </a:rPr>
                        <a:t>Loss</a:t>
                      </a:r>
                      <a:endParaRPr lang="en-IN" dirty="0">
                        <a:solidFill>
                          <a:schemeClr val="bg1"/>
                        </a:solidFill>
                      </a:endParaRPr>
                    </a:p>
                  </a:txBody>
                  <a:tcPr anchor="b">
                    <a:lnL>
                      <a:noFill/>
                    </a:lnL>
                    <a:lnR>
                      <a:noFill/>
                    </a:lnR>
                    <a:lnT>
                      <a:noFill/>
                    </a:lnT>
                    <a:lnB>
                      <a:noFill/>
                    </a:lnB>
                    <a:noFill/>
                  </a:tcPr>
                </a:tc>
                <a:extLst>
                  <a:ext uri="{0D108BD9-81ED-4DB2-BD59-A6C34878D82A}">
                    <a16:rowId xmlns:a16="http://schemas.microsoft.com/office/drawing/2014/main" val="656750819"/>
                  </a:ext>
                </a:extLst>
              </a:tr>
              <a:tr h="1030946">
                <a:tc>
                  <a:txBody>
                    <a:bodyPr/>
                    <a:lstStyle/>
                    <a:p>
                      <a:r>
                        <a:rPr lang="en-IN" b="1" dirty="0">
                          <a:solidFill>
                            <a:schemeClr val="bg1"/>
                          </a:solidFill>
                        </a:rPr>
                        <a:t>EfficientNetB3</a:t>
                      </a:r>
                      <a:endParaRPr lang="en-IN" dirty="0">
                        <a:solidFill>
                          <a:schemeClr val="bg1"/>
                        </a:solidFill>
                      </a:endParaRPr>
                    </a:p>
                  </a:txBody>
                  <a:tcPr anchor="ctr">
                    <a:lnL>
                      <a:noFill/>
                    </a:lnL>
                    <a:lnR>
                      <a:noFill/>
                    </a:lnR>
                    <a:lnT>
                      <a:noFill/>
                    </a:lnT>
                    <a:lnB>
                      <a:noFill/>
                    </a:lnB>
                    <a:noFill/>
                  </a:tcPr>
                </a:tc>
                <a:tc>
                  <a:txBody>
                    <a:bodyPr/>
                    <a:lstStyle/>
                    <a:p>
                      <a:r>
                        <a:rPr lang="en-IN">
                          <a:solidFill>
                            <a:schemeClr val="bg1"/>
                          </a:solidFill>
                        </a:rPr>
                        <a:t>99.1</a:t>
                      </a:r>
                    </a:p>
                  </a:txBody>
                  <a:tcPr anchor="ctr">
                    <a:lnL>
                      <a:noFill/>
                    </a:lnL>
                    <a:lnR>
                      <a:noFill/>
                    </a:lnR>
                    <a:lnT>
                      <a:noFill/>
                    </a:lnT>
                    <a:lnB>
                      <a:noFill/>
                    </a:lnB>
                    <a:noFill/>
                  </a:tcPr>
                </a:tc>
                <a:tc>
                  <a:txBody>
                    <a:bodyPr/>
                    <a:lstStyle/>
                    <a:p>
                      <a:r>
                        <a:rPr lang="en-IN">
                          <a:solidFill>
                            <a:schemeClr val="bg1"/>
                          </a:solidFill>
                        </a:rPr>
                        <a:t>97.3</a:t>
                      </a:r>
                    </a:p>
                  </a:txBody>
                  <a:tcPr anchor="ctr">
                    <a:lnL>
                      <a:noFill/>
                    </a:lnL>
                    <a:lnR>
                      <a:noFill/>
                    </a:lnR>
                    <a:lnT>
                      <a:noFill/>
                    </a:lnT>
                    <a:lnB>
                      <a:noFill/>
                    </a:lnB>
                    <a:noFill/>
                  </a:tcPr>
                </a:tc>
                <a:tc>
                  <a:txBody>
                    <a:bodyPr/>
                    <a:lstStyle/>
                    <a:p>
                      <a:r>
                        <a:rPr lang="en-IN">
                          <a:solidFill>
                            <a:schemeClr val="bg1"/>
                          </a:solidFill>
                        </a:rPr>
                        <a:t>96.9</a:t>
                      </a:r>
                    </a:p>
                  </a:txBody>
                  <a:tcPr anchor="ctr">
                    <a:lnL>
                      <a:noFill/>
                    </a:lnL>
                    <a:lnR>
                      <a:noFill/>
                    </a:lnR>
                    <a:lnT>
                      <a:noFill/>
                    </a:lnT>
                    <a:lnB>
                      <a:noFill/>
                    </a:lnB>
                    <a:noFill/>
                  </a:tcPr>
                </a:tc>
                <a:tc>
                  <a:txBody>
                    <a:bodyPr/>
                    <a:lstStyle/>
                    <a:p>
                      <a:r>
                        <a:rPr lang="en-IN" dirty="0">
                          <a:solidFill>
                            <a:schemeClr val="bg1"/>
                          </a:solidFill>
                        </a:rPr>
                        <a:t>97.5</a:t>
                      </a:r>
                    </a:p>
                  </a:txBody>
                  <a:tcPr anchor="ctr">
                    <a:lnL>
                      <a:noFill/>
                    </a:lnL>
                    <a:lnR>
                      <a:noFill/>
                    </a:lnR>
                    <a:lnT>
                      <a:noFill/>
                    </a:lnT>
                    <a:lnB>
                      <a:noFill/>
                    </a:lnB>
                    <a:noFill/>
                  </a:tcPr>
                </a:tc>
                <a:tc>
                  <a:txBody>
                    <a:bodyPr/>
                    <a:lstStyle/>
                    <a:p>
                      <a:r>
                        <a:rPr lang="en-IN">
                          <a:solidFill>
                            <a:schemeClr val="bg1"/>
                          </a:solidFill>
                        </a:rPr>
                        <a:t>97.0</a:t>
                      </a:r>
                    </a:p>
                  </a:txBody>
                  <a:tcPr anchor="ctr">
                    <a:lnL>
                      <a:noFill/>
                    </a:lnL>
                    <a:lnR>
                      <a:noFill/>
                    </a:lnR>
                    <a:lnT>
                      <a:noFill/>
                    </a:lnT>
                    <a:lnB>
                      <a:noFill/>
                    </a:lnB>
                    <a:noFill/>
                  </a:tcPr>
                </a:tc>
                <a:tc>
                  <a:txBody>
                    <a:bodyPr/>
                    <a:lstStyle/>
                    <a:p>
                      <a:r>
                        <a:rPr lang="en-IN">
                          <a:solidFill>
                            <a:schemeClr val="bg1"/>
                          </a:solidFill>
                        </a:rPr>
                        <a:t>97.2</a:t>
                      </a:r>
                    </a:p>
                  </a:txBody>
                  <a:tcPr anchor="ctr">
                    <a:lnL>
                      <a:noFill/>
                    </a:lnL>
                    <a:lnR>
                      <a:noFill/>
                    </a:lnR>
                    <a:lnT>
                      <a:noFill/>
                    </a:lnT>
                    <a:lnB>
                      <a:noFill/>
                    </a:lnB>
                    <a:noFill/>
                  </a:tcPr>
                </a:tc>
                <a:tc>
                  <a:txBody>
                    <a:bodyPr/>
                    <a:lstStyle/>
                    <a:p>
                      <a:r>
                        <a:rPr lang="en-IN" dirty="0">
                          <a:solidFill>
                            <a:schemeClr val="bg1"/>
                          </a:solidFill>
                        </a:rPr>
                        <a:t>0.074</a:t>
                      </a:r>
                    </a:p>
                  </a:txBody>
                  <a:tcPr anchor="ctr">
                    <a:lnL>
                      <a:noFill/>
                    </a:lnL>
                    <a:lnR>
                      <a:noFill/>
                    </a:lnR>
                    <a:lnT>
                      <a:noFill/>
                    </a:lnT>
                    <a:lnB>
                      <a:noFill/>
                    </a:lnB>
                    <a:noFill/>
                  </a:tcPr>
                </a:tc>
                <a:extLst>
                  <a:ext uri="{0D108BD9-81ED-4DB2-BD59-A6C34878D82A}">
                    <a16:rowId xmlns:a16="http://schemas.microsoft.com/office/drawing/2014/main" val="1421087895"/>
                  </a:ext>
                </a:extLst>
              </a:tr>
              <a:tr h="589112">
                <a:tc>
                  <a:txBody>
                    <a:bodyPr/>
                    <a:lstStyle/>
                    <a:p>
                      <a:r>
                        <a:rPr lang="en-IN" b="1" dirty="0">
                          <a:solidFill>
                            <a:schemeClr val="bg1"/>
                          </a:solidFill>
                        </a:rPr>
                        <a:t>VGG16</a:t>
                      </a:r>
                      <a:endParaRPr lang="en-IN" dirty="0">
                        <a:solidFill>
                          <a:schemeClr val="bg1"/>
                        </a:solidFill>
                      </a:endParaRPr>
                    </a:p>
                  </a:txBody>
                  <a:tcPr anchor="ctr">
                    <a:lnL>
                      <a:noFill/>
                    </a:lnL>
                    <a:lnR>
                      <a:noFill/>
                    </a:lnR>
                    <a:lnT>
                      <a:noFill/>
                    </a:lnT>
                    <a:lnB>
                      <a:noFill/>
                    </a:lnB>
                    <a:noFill/>
                  </a:tcPr>
                </a:tc>
                <a:tc>
                  <a:txBody>
                    <a:bodyPr/>
                    <a:lstStyle/>
                    <a:p>
                      <a:r>
                        <a:rPr lang="en-IN">
                          <a:solidFill>
                            <a:schemeClr val="bg1"/>
                          </a:solidFill>
                        </a:rPr>
                        <a:t>96.4</a:t>
                      </a:r>
                    </a:p>
                  </a:txBody>
                  <a:tcPr anchor="ctr">
                    <a:lnL>
                      <a:noFill/>
                    </a:lnL>
                    <a:lnR>
                      <a:noFill/>
                    </a:lnR>
                    <a:lnT>
                      <a:noFill/>
                    </a:lnT>
                    <a:lnB>
                      <a:noFill/>
                    </a:lnB>
                    <a:noFill/>
                  </a:tcPr>
                </a:tc>
                <a:tc>
                  <a:txBody>
                    <a:bodyPr/>
                    <a:lstStyle/>
                    <a:p>
                      <a:r>
                        <a:rPr lang="en-IN">
                          <a:solidFill>
                            <a:schemeClr val="bg1"/>
                          </a:solidFill>
                        </a:rPr>
                        <a:t>94.2</a:t>
                      </a:r>
                    </a:p>
                  </a:txBody>
                  <a:tcPr anchor="ctr">
                    <a:lnL>
                      <a:noFill/>
                    </a:lnL>
                    <a:lnR>
                      <a:noFill/>
                    </a:lnR>
                    <a:lnT>
                      <a:noFill/>
                    </a:lnT>
                    <a:lnB>
                      <a:noFill/>
                    </a:lnB>
                    <a:noFill/>
                  </a:tcPr>
                </a:tc>
                <a:tc>
                  <a:txBody>
                    <a:bodyPr/>
                    <a:lstStyle/>
                    <a:p>
                      <a:r>
                        <a:rPr lang="en-IN">
                          <a:solidFill>
                            <a:schemeClr val="bg1"/>
                          </a:solidFill>
                        </a:rPr>
                        <a:t>93.8</a:t>
                      </a:r>
                    </a:p>
                  </a:txBody>
                  <a:tcPr anchor="ctr">
                    <a:lnL>
                      <a:noFill/>
                    </a:lnL>
                    <a:lnR>
                      <a:noFill/>
                    </a:lnR>
                    <a:lnT>
                      <a:noFill/>
                    </a:lnT>
                    <a:lnB>
                      <a:noFill/>
                    </a:lnB>
                    <a:noFill/>
                  </a:tcPr>
                </a:tc>
                <a:tc>
                  <a:txBody>
                    <a:bodyPr/>
                    <a:lstStyle/>
                    <a:p>
                      <a:r>
                        <a:rPr lang="en-IN">
                          <a:solidFill>
                            <a:schemeClr val="bg1"/>
                          </a:solidFill>
                        </a:rPr>
                        <a:t>94.1</a:t>
                      </a:r>
                    </a:p>
                  </a:txBody>
                  <a:tcPr anchor="ctr">
                    <a:lnL>
                      <a:noFill/>
                    </a:lnL>
                    <a:lnR>
                      <a:noFill/>
                    </a:lnR>
                    <a:lnT>
                      <a:noFill/>
                    </a:lnT>
                    <a:lnB>
                      <a:noFill/>
                    </a:lnB>
                    <a:noFill/>
                  </a:tcPr>
                </a:tc>
                <a:tc>
                  <a:txBody>
                    <a:bodyPr/>
                    <a:lstStyle/>
                    <a:p>
                      <a:r>
                        <a:rPr lang="en-IN">
                          <a:solidFill>
                            <a:schemeClr val="bg1"/>
                          </a:solidFill>
                        </a:rPr>
                        <a:t>93.7</a:t>
                      </a:r>
                    </a:p>
                  </a:txBody>
                  <a:tcPr anchor="ctr">
                    <a:lnL>
                      <a:noFill/>
                    </a:lnL>
                    <a:lnR>
                      <a:noFill/>
                    </a:lnR>
                    <a:lnT>
                      <a:noFill/>
                    </a:lnT>
                    <a:lnB>
                      <a:noFill/>
                    </a:lnB>
                    <a:noFill/>
                  </a:tcPr>
                </a:tc>
                <a:tc>
                  <a:txBody>
                    <a:bodyPr/>
                    <a:lstStyle/>
                    <a:p>
                      <a:r>
                        <a:rPr lang="en-IN">
                          <a:solidFill>
                            <a:schemeClr val="bg1"/>
                          </a:solidFill>
                        </a:rPr>
                        <a:t>93.9</a:t>
                      </a:r>
                    </a:p>
                  </a:txBody>
                  <a:tcPr anchor="ctr">
                    <a:lnL>
                      <a:noFill/>
                    </a:lnL>
                    <a:lnR>
                      <a:noFill/>
                    </a:lnR>
                    <a:lnT>
                      <a:noFill/>
                    </a:lnT>
                    <a:lnB>
                      <a:noFill/>
                    </a:lnB>
                    <a:noFill/>
                  </a:tcPr>
                </a:tc>
                <a:tc>
                  <a:txBody>
                    <a:bodyPr/>
                    <a:lstStyle/>
                    <a:p>
                      <a:r>
                        <a:rPr lang="en-IN">
                          <a:solidFill>
                            <a:schemeClr val="bg1"/>
                          </a:solidFill>
                        </a:rPr>
                        <a:t>0.120</a:t>
                      </a:r>
                    </a:p>
                  </a:txBody>
                  <a:tcPr anchor="ctr">
                    <a:lnL>
                      <a:noFill/>
                    </a:lnL>
                    <a:lnR>
                      <a:noFill/>
                    </a:lnR>
                    <a:lnT>
                      <a:noFill/>
                    </a:lnT>
                    <a:lnB>
                      <a:noFill/>
                    </a:lnB>
                    <a:noFill/>
                  </a:tcPr>
                </a:tc>
                <a:extLst>
                  <a:ext uri="{0D108BD9-81ED-4DB2-BD59-A6C34878D82A}">
                    <a16:rowId xmlns:a16="http://schemas.microsoft.com/office/drawing/2014/main" val="3904569218"/>
                  </a:ext>
                </a:extLst>
              </a:tr>
              <a:tr h="589112">
                <a:tc>
                  <a:txBody>
                    <a:bodyPr/>
                    <a:lstStyle/>
                    <a:p>
                      <a:r>
                        <a:rPr lang="en-IN" b="1">
                          <a:solidFill>
                            <a:schemeClr val="bg1"/>
                          </a:solidFill>
                        </a:rPr>
                        <a:t>ResNet50</a:t>
                      </a:r>
                      <a:endParaRPr lang="en-IN">
                        <a:solidFill>
                          <a:schemeClr val="bg1"/>
                        </a:solidFill>
                      </a:endParaRPr>
                    </a:p>
                  </a:txBody>
                  <a:tcPr anchor="ctr">
                    <a:lnL>
                      <a:noFill/>
                    </a:lnL>
                    <a:lnR>
                      <a:noFill/>
                    </a:lnR>
                    <a:lnT>
                      <a:noFill/>
                    </a:lnT>
                    <a:lnB>
                      <a:noFill/>
                    </a:lnB>
                    <a:noFill/>
                  </a:tcPr>
                </a:tc>
                <a:tc>
                  <a:txBody>
                    <a:bodyPr/>
                    <a:lstStyle/>
                    <a:p>
                      <a:r>
                        <a:rPr lang="en-IN" dirty="0">
                          <a:solidFill>
                            <a:schemeClr val="bg1"/>
                          </a:solidFill>
                        </a:rPr>
                        <a:t>97.2</a:t>
                      </a:r>
                    </a:p>
                  </a:txBody>
                  <a:tcPr anchor="ctr">
                    <a:lnL>
                      <a:noFill/>
                    </a:lnL>
                    <a:lnR>
                      <a:noFill/>
                    </a:lnR>
                    <a:lnT>
                      <a:noFill/>
                    </a:lnT>
                    <a:lnB>
                      <a:noFill/>
                    </a:lnB>
                    <a:noFill/>
                  </a:tcPr>
                </a:tc>
                <a:tc>
                  <a:txBody>
                    <a:bodyPr/>
                    <a:lstStyle/>
                    <a:p>
                      <a:r>
                        <a:rPr lang="en-IN">
                          <a:solidFill>
                            <a:schemeClr val="bg1"/>
                          </a:solidFill>
                        </a:rPr>
                        <a:t>95.1</a:t>
                      </a:r>
                    </a:p>
                  </a:txBody>
                  <a:tcPr anchor="ctr">
                    <a:lnL>
                      <a:noFill/>
                    </a:lnL>
                    <a:lnR>
                      <a:noFill/>
                    </a:lnR>
                    <a:lnT>
                      <a:noFill/>
                    </a:lnT>
                    <a:lnB>
                      <a:noFill/>
                    </a:lnB>
                    <a:noFill/>
                  </a:tcPr>
                </a:tc>
                <a:tc>
                  <a:txBody>
                    <a:bodyPr/>
                    <a:lstStyle/>
                    <a:p>
                      <a:r>
                        <a:rPr lang="en-IN">
                          <a:solidFill>
                            <a:schemeClr val="bg1"/>
                          </a:solidFill>
                        </a:rPr>
                        <a:t>94.7</a:t>
                      </a:r>
                    </a:p>
                  </a:txBody>
                  <a:tcPr anchor="ctr">
                    <a:lnL>
                      <a:noFill/>
                    </a:lnL>
                    <a:lnR>
                      <a:noFill/>
                    </a:lnR>
                    <a:lnT>
                      <a:noFill/>
                    </a:lnT>
                    <a:lnB>
                      <a:noFill/>
                    </a:lnB>
                    <a:noFill/>
                  </a:tcPr>
                </a:tc>
                <a:tc>
                  <a:txBody>
                    <a:bodyPr/>
                    <a:lstStyle/>
                    <a:p>
                      <a:r>
                        <a:rPr lang="en-IN">
                          <a:solidFill>
                            <a:schemeClr val="bg1"/>
                          </a:solidFill>
                        </a:rPr>
                        <a:t>95.3</a:t>
                      </a:r>
                    </a:p>
                  </a:txBody>
                  <a:tcPr anchor="ctr">
                    <a:lnL>
                      <a:noFill/>
                    </a:lnL>
                    <a:lnR>
                      <a:noFill/>
                    </a:lnR>
                    <a:lnT>
                      <a:noFill/>
                    </a:lnT>
                    <a:lnB>
                      <a:noFill/>
                    </a:lnB>
                    <a:noFill/>
                  </a:tcPr>
                </a:tc>
                <a:tc>
                  <a:txBody>
                    <a:bodyPr/>
                    <a:lstStyle/>
                    <a:p>
                      <a:r>
                        <a:rPr lang="en-IN">
                          <a:solidFill>
                            <a:schemeClr val="bg1"/>
                          </a:solidFill>
                        </a:rPr>
                        <a:t>94.8</a:t>
                      </a:r>
                    </a:p>
                  </a:txBody>
                  <a:tcPr anchor="ctr">
                    <a:lnL>
                      <a:noFill/>
                    </a:lnL>
                    <a:lnR>
                      <a:noFill/>
                    </a:lnR>
                    <a:lnT>
                      <a:noFill/>
                    </a:lnT>
                    <a:lnB>
                      <a:noFill/>
                    </a:lnB>
                    <a:noFill/>
                  </a:tcPr>
                </a:tc>
                <a:tc>
                  <a:txBody>
                    <a:bodyPr/>
                    <a:lstStyle/>
                    <a:p>
                      <a:r>
                        <a:rPr lang="en-IN">
                          <a:solidFill>
                            <a:schemeClr val="bg1"/>
                          </a:solidFill>
                        </a:rPr>
                        <a:t>95.0</a:t>
                      </a:r>
                    </a:p>
                  </a:txBody>
                  <a:tcPr anchor="ctr">
                    <a:lnL>
                      <a:noFill/>
                    </a:lnL>
                    <a:lnR>
                      <a:noFill/>
                    </a:lnR>
                    <a:lnT>
                      <a:noFill/>
                    </a:lnT>
                    <a:lnB>
                      <a:noFill/>
                    </a:lnB>
                    <a:noFill/>
                  </a:tcPr>
                </a:tc>
                <a:tc>
                  <a:txBody>
                    <a:bodyPr/>
                    <a:lstStyle/>
                    <a:p>
                      <a:r>
                        <a:rPr lang="en-IN">
                          <a:solidFill>
                            <a:schemeClr val="bg1"/>
                          </a:solidFill>
                        </a:rPr>
                        <a:t>0.100</a:t>
                      </a:r>
                    </a:p>
                  </a:txBody>
                  <a:tcPr anchor="ctr">
                    <a:lnL>
                      <a:noFill/>
                    </a:lnL>
                    <a:lnR>
                      <a:noFill/>
                    </a:lnR>
                    <a:lnT>
                      <a:noFill/>
                    </a:lnT>
                    <a:lnB>
                      <a:noFill/>
                    </a:lnB>
                    <a:noFill/>
                  </a:tcPr>
                </a:tc>
                <a:extLst>
                  <a:ext uri="{0D108BD9-81ED-4DB2-BD59-A6C34878D82A}">
                    <a16:rowId xmlns:a16="http://schemas.microsoft.com/office/drawing/2014/main" val="3256675125"/>
                  </a:ext>
                </a:extLst>
              </a:tr>
              <a:tr h="589112">
                <a:tc>
                  <a:txBody>
                    <a:bodyPr/>
                    <a:lstStyle/>
                    <a:p>
                      <a:r>
                        <a:rPr lang="en-IN" b="1" dirty="0">
                          <a:solidFill>
                            <a:schemeClr val="bg1"/>
                          </a:solidFill>
                        </a:rPr>
                        <a:t>InceptionV3</a:t>
                      </a:r>
                      <a:endParaRPr lang="en-IN" dirty="0">
                        <a:solidFill>
                          <a:schemeClr val="bg1"/>
                        </a:solidFill>
                      </a:endParaRPr>
                    </a:p>
                  </a:txBody>
                  <a:tcPr anchor="ctr">
                    <a:lnL>
                      <a:noFill/>
                    </a:lnL>
                    <a:lnR>
                      <a:noFill/>
                    </a:lnR>
                    <a:lnT>
                      <a:noFill/>
                    </a:lnT>
                    <a:lnB>
                      <a:noFill/>
                    </a:lnB>
                    <a:noFill/>
                  </a:tcPr>
                </a:tc>
                <a:tc>
                  <a:txBody>
                    <a:bodyPr/>
                    <a:lstStyle/>
                    <a:p>
                      <a:r>
                        <a:rPr lang="en-IN">
                          <a:solidFill>
                            <a:schemeClr val="bg1"/>
                          </a:solidFill>
                        </a:rPr>
                        <a:t>96.8</a:t>
                      </a:r>
                    </a:p>
                  </a:txBody>
                  <a:tcPr anchor="ctr">
                    <a:lnL>
                      <a:noFill/>
                    </a:lnL>
                    <a:lnR>
                      <a:noFill/>
                    </a:lnR>
                    <a:lnT>
                      <a:noFill/>
                    </a:lnT>
                    <a:lnB>
                      <a:noFill/>
                    </a:lnB>
                    <a:noFill/>
                  </a:tcPr>
                </a:tc>
                <a:tc>
                  <a:txBody>
                    <a:bodyPr/>
                    <a:lstStyle/>
                    <a:p>
                      <a:r>
                        <a:rPr lang="en-IN">
                          <a:solidFill>
                            <a:schemeClr val="bg1"/>
                          </a:solidFill>
                        </a:rPr>
                        <a:t>94.7</a:t>
                      </a:r>
                    </a:p>
                  </a:txBody>
                  <a:tcPr anchor="ctr">
                    <a:lnL>
                      <a:noFill/>
                    </a:lnL>
                    <a:lnR>
                      <a:noFill/>
                    </a:lnR>
                    <a:lnT>
                      <a:noFill/>
                    </a:lnT>
                    <a:lnB>
                      <a:noFill/>
                    </a:lnB>
                    <a:noFill/>
                  </a:tcPr>
                </a:tc>
                <a:tc>
                  <a:txBody>
                    <a:bodyPr/>
                    <a:lstStyle/>
                    <a:p>
                      <a:r>
                        <a:rPr lang="en-IN">
                          <a:solidFill>
                            <a:schemeClr val="bg1"/>
                          </a:solidFill>
                        </a:rPr>
                        <a:t>94.3</a:t>
                      </a:r>
                    </a:p>
                  </a:txBody>
                  <a:tcPr anchor="ctr">
                    <a:lnL>
                      <a:noFill/>
                    </a:lnL>
                    <a:lnR>
                      <a:noFill/>
                    </a:lnR>
                    <a:lnT>
                      <a:noFill/>
                    </a:lnT>
                    <a:lnB>
                      <a:noFill/>
                    </a:lnB>
                    <a:noFill/>
                  </a:tcPr>
                </a:tc>
                <a:tc>
                  <a:txBody>
                    <a:bodyPr/>
                    <a:lstStyle/>
                    <a:p>
                      <a:r>
                        <a:rPr lang="en-IN">
                          <a:solidFill>
                            <a:schemeClr val="bg1"/>
                          </a:solidFill>
                        </a:rPr>
                        <a:t>94.9</a:t>
                      </a:r>
                    </a:p>
                  </a:txBody>
                  <a:tcPr anchor="ctr">
                    <a:lnL>
                      <a:noFill/>
                    </a:lnL>
                    <a:lnR>
                      <a:noFill/>
                    </a:lnR>
                    <a:lnT>
                      <a:noFill/>
                    </a:lnT>
                    <a:lnB>
                      <a:noFill/>
                    </a:lnB>
                    <a:noFill/>
                  </a:tcPr>
                </a:tc>
                <a:tc>
                  <a:txBody>
                    <a:bodyPr/>
                    <a:lstStyle/>
                    <a:p>
                      <a:r>
                        <a:rPr lang="en-IN">
                          <a:solidFill>
                            <a:schemeClr val="bg1"/>
                          </a:solidFill>
                        </a:rPr>
                        <a:t>94.4</a:t>
                      </a:r>
                    </a:p>
                  </a:txBody>
                  <a:tcPr anchor="ctr">
                    <a:lnL>
                      <a:noFill/>
                    </a:lnL>
                    <a:lnR>
                      <a:noFill/>
                    </a:lnR>
                    <a:lnT>
                      <a:noFill/>
                    </a:lnT>
                    <a:lnB>
                      <a:noFill/>
                    </a:lnB>
                    <a:noFill/>
                  </a:tcPr>
                </a:tc>
                <a:tc>
                  <a:txBody>
                    <a:bodyPr/>
                    <a:lstStyle/>
                    <a:p>
                      <a:r>
                        <a:rPr lang="en-IN">
                          <a:solidFill>
                            <a:schemeClr val="bg1"/>
                          </a:solidFill>
                        </a:rPr>
                        <a:t>94.6</a:t>
                      </a:r>
                    </a:p>
                  </a:txBody>
                  <a:tcPr anchor="ctr">
                    <a:lnL>
                      <a:noFill/>
                    </a:lnL>
                    <a:lnR>
                      <a:noFill/>
                    </a:lnR>
                    <a:lnT>
                      <a:noFill/>
                    </a:lnT>
                    <a:lnB>
                      <a:noFill/>
                    </a:lnB>
                    <a:noFill/>
                  </a:tcPr>
                </a:tc>
                <a:tc>
                  <a:txBody>
                    <a:bodyPr/>
                    <a:lstStyle/>
                    <a:p>
                      <a:r>
                        <a:rPr lang="en-IN">
                          <a:solidFill>
                            <a:schemeClr val="bg1"/>
                          </a:solidFill>
                        </a:rPr>
                        <a:t>0.110</a:t>
                      </a:r>
                    </a:p>
                  </a:txBody>
                  <a:tcPr anchor="ctr">
                    <a:lnL>
                      <a:noFill/>
                    </a:lnL>
                    <a:lnR>
                      <a:noFill/>
                    </a:lnR>
                    <a:lnT>
                      <a:noFill/>
                    </a:lnT>
                    <a:lnB>
                      <a:noFill/>
                    </a:lnB>
                    <a:noFill/>
                  </a:tcPr>
                </a:tc>
                <a:extLst>
                  <a:ext uri="{0D108BD9-81ED-4DB2-BD59-A6C34878D82A}">
                    <a16:rowId xmlns:a16="http://schemas.microsoft.com/office/drawing/2014/main" val="2852715121"/>
                  </a:ext>
                </a:extLst>
              </a:tr>
              <a:tr h="589112">
                <a:tc>
                  <a:txBody>
                    <a:bodyPr/>
                    <a:lstStyle/>
                    <a:p>
                      <a:r>
                        <a:rPr lang="en-IN" b="1">
                          <a:solidFill>
                            <a:schemeClr val="bg1"/>
                          </a:solidFill>
                        </a:rPr>
                        <a:t>MobileNetV2</a:t>
                      </a:r>
                      <a:endParaRPr lang="en-IN">
                        <a:solidFill>
                          <a:schemeClr val="bg1"/>
                        </a:solidFill>
                      </a:endParaRPr>
                    </a:p>
                  </a:txBody>
                  <a:tcPr anchor="ctr">
                    <a:lnL>
                      <a:noFill/>
                    </a:lnL>
                    <a:lnR>
                      <a:noFill/>
                    </a:lnR>
                    <a:lnT>
                      <a:noFill/>
                    </a:lnT>
                    <a:lnB>
                      <a:noFill/>
                    </a:lnB>
                    <a:noFill/>
                  </a:tcPr>
                </a:tc>
                <a:tc>
                  <a:txBody>
                    <a:bodyPr/>
                    <a:lstStyle/>
                    <a:p>
                      <a:r>
                        <a:rPr lang="en-IN">
                          <a:solidFill>
                            <a:schemeClr val="bg1"/>
                          </a:solidFill>
                        </a:rPr>
                        <a:t>95.3</a:t>
                      </a:r>
                    </a:p>
                  </a:txBody>
                  <a:tcPr anchor="ctr">
                    <a:lnL>
                      <a:noFill/>
                    </a:lnL>
                    <a:lnR>
                      <a:noFill/>
                    </a:lnR>
                    <a:lnT>
                      <a:noFill/>
                    </a:lnT>
                    <a:lnB>
                      <a:noFill/>
                    </a:lnB>
                    <a:noFill/>
                  </a:tcPr>
                </a:tc>
                <a:tc>
                  <a:txBody>
                    <a:bodyPr/>
                    <a:lstStyle/>
                    <a:p>
                      <a:r>
                        <a:rPr lang="en-IN">
                          <a:solidFill>
                            <a:schemeClr val="bg1"/>
                          </a:solidFill>
                        </a:rPr>
                        <a:t>93.0</a:t>
                      </a:r>
                    </a:p>
                  </a:txBody>
                  <a:tcPr anchor="ctr">
                    <a:lnL>
                      <a:noFill/>
                    </a:lnL>
                    <a:lnR>
                      <a:noFill/>
                    </a:lnR>
                    <a:lnT>
                      <a:noFill/>
                    </a:lnT>
                    <a:lnB>
                      <a:noFill/>
                    </a:lnB>
                    <a:noFill/>
                  </a:tcPr>
                </a:tc>
                <a:tc>
                  <a:txBody>
                    <a:bodyPr/>
                    <a:lstStyle/>
                    <a:p>
                      <a:r>
                        <a:rPr lang="en-IN">
                          <a:solidFill>
                            <a:schemeClr val="bg1"/>
                          </a:solidFill>
                        </a:rPr>
                        <a:t>92.5</a:t>
                      </a:r>
                    </a:p>
                  </a:txBody>
                  <a:tcPr anchor="ctr">
                    <a:lnL>
                      <a:noFill/>
                    </a:lnL>
                    <a:lnR>
                      <a:noFill/>
                    </a:lnR>
                    <a:lnT>
                      <a:noFill/>
                    </a:lnT>
                    <a:lnB>
                      <a:noFill/>
                    </a:lnB>
                    <a:noFill/>
                  </a:tcPr>
                </a:tc>
                <a:tc>
                  <a:txBody>
                    <a:bodyPr/>
                    <a:lstStyle/>
                    <a:p>
                      <a:r>
                        <a:rPr lang="en-IN">
                          <a:solidFill>
                            <a:schemeClr val="bg1"/>
                          </a:solidFill>
                        </a:rPr>
                        <a:t>93.2</a:t>
                      </a:r>
                    </a:p>
                  </a:txBody>
                  <a:tcPr anchor="ctr">
                    <a:lnL>
                      <a:noFill/>
                    </a:lnL>
                    <a:lnR>
                      <a:noFill/>
                    </a:lnR>
                    <a:lnT>
                      <a:noFill/>
                    </a:lnT>
                    <a:lnB>
                      <a:noFill/>
                    </a:lnB>
                    <a:noFill/>
                  </a:tcPr>
                </a:tc>
                <a:tc>
                  <a:txBody>
                    <a:bodyPr/>
                    <a:lstStyle/>
                    <a:p>
                      <a:r>
                        <a:rPr lang="en-IN">
                          <a:solidFill>
                            <a:schemeClr val="bg1"/>
                          </a:solidFill>
                        </a:rPr>
                        <a:t>92.8</a:t>
                      </a:r>
                    </a:p>
                  </a:txBody>
                  <a:tcPr anchor="ctr">
                    <a:lnL>
                      <a:noFill/>
                    </a:lnL>
                    <a:lnR>
                      <a:noFill/>
                    </a:lnR>
                    <a:lnT>
                      <a:noFill/>
                    </a:lnT>
                    <a:lnB>
                      <a:noFill/>
                    </a:lnB>
                    <a:noFill/>
                  </a:tcPr>
                </a:tc>
                <a:tc>
                  <a:txBody>
                    <a:bodyPr/>
                    <a:lstStyle/>
                    <a:p>
                      <a:r>
                        <a:rPr lang="en-IN">
                          <a:solidFill>
                            <a:schemeClr val="bg1"/>
                          </a:solidFill>
                        </a:rPr>
                        <a:t>93.0</a:t>
                      </a:r>
                    </a:p>
                  </a:txBody>
                  <a:tcPr anchor="ctr">
                    <a:lnL>
                      <a:noFill/>
                    </a:lnL>
                    <a:lnR>
                      <a:noFill/>
                    </a:lnR>
                    <a:lnT>
                      <a:noFill/>
                    </a:lnT>
                    <a:lnB>
                      <a:noFill/>
                    </a:lnB>
                    <a:noFill/>
                  </a:tcPr>
                </a:tc>
                <a:tc>
                  <a:txBody>
                    <a:bodyPr/>
                    <a:lstStyle/>
                    <a:p>
                      <a:r>
                        <a:rPr lang="en-IN" dirty="0">
                          <a:solidFill>
                            <a:schemeClr val="bg1"/>
                          </a:solidFill>
                        </a:rPr>
                        <a:t>0.140</a:t>
                      </a:r>
                    </a:p>
                  </a:txBody>
                  <a:tcPr anchor="ctr">
                    <a:lnL>
                      <a:noFill/>
                    </a:lnL>
                    <a:lnR>
                      <a:noFill/>
                    </a:lnR>
                    <a:lnT>
                      <a:noFill/>
                    </a:lnT>
                    <a:lnB>
                      <a:noFill/>
                    </a:lnB>
                    <a:noFill/>
                  </a:tcPr>
                </a:tc>
                <a:extLst>
                  <a:ext uri="{0D108BD9-81ED-4DB2-BD59-A6C34878D82A}">
                    <a16:rowId xmlns:a16="http://schemas.microsoft.com/office/drawing/2014/main" val="720336884"/>
                  </a:ext>
                </a:extLst>
              </a:tr>
            </a:tbl>
          </a:graphicData>
        </a:graphic>
      </p:graphicFrame>
    </p:spTree>
    <p:extLst>
      <p:ext uri="{BB962C8B-B14F-4D97-AF65-F5344CB8AC3E}">
        <p14:creationId xmlns:p14="http://schemas.microsoft.com/office/powerpoint/2010/main" val="26757423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67F333-F7A4-CFAC-FDD0-775AB07D79B0}"/>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CE40C0A4-FABA-EA18-B838-FFE5FA8A047C}"/>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726D949C-8294-C87D-A385-3B1F3108F6F9}"/>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34</a:t>
            </a:fld>
            <a:endParaRPr lang="en-US" dirty="0"/>
          </a:p>
        </p:txBody>
      </p:sp>
      <p:sp>
        <p:nvSpPr>
          <p:cNvPr id="11" name="Plaque 10">
            <a:extLst>
              <a:ext uri="{FF2B5EF4-FFF2-40B4-BE49-F238E27FC236}">
                <a16:creationId xmlns:a16="http://schemas.microsoft.com/office/drawing/2014/main" id="{0435D41D-993C-584F-967D-CF6EFB0CDAEA}"/>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929E1B0A-BE81-F858-948B-D5B3CC1DD81B}"/>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50E7F349-CCE7-C12E-25D6-0C18A8338A11}"/>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7" name="TextBox 6">
            <a:extLst>
              <a:ext uri="{FF2B5EF4-FFF2-40B4-BE49-F238E27FC236}">
                <a16:creationId xmlns:a16="http://schemas.microsoft.com/office/drawing/2014/main" id="{502F1DE5-6C5A-13E9-74F7-D1850CA2A412}"/>
              </a:ext>
            </a:extLst>
          </p:cNvPr>
          <p:cNvSpPr txBox="1"/>
          <p:nvPr/>
        </p:nvSpPr>
        <p:spPr>
          <a:xfrm>
            <a:off x="806271" y="1388513"/>
            <a:ext cx="7244909" cy="430887"/>
          </a:xfrm>
          <a:prstGeom prst="rect">
            <a:avLst/>
          </a:prstGeom>
          <a:noFill/>
        </p:spPr>
        <p:txBody>
          <a:bodyPr wrap="square" rtlCol="0">
            <a:spAutoFit/>
          </a:bodyPr>
          <a:lstStyle/>
          <a:p>
            <a:endParaRPr lang="en-IN" sz="2200" b="1" dirty="0">
              <a:solidFill>
                <a:schemeClr val="bg1"/>
              </a:solidFill>
            </a:endParaRPr>
          </a:p>
        </p:txBody>
      </p:sp>
      <p:sp>
        <p:nvSpPr>
          <p:cNvPr id="6" name="AutoShape 6" descr="Output image">
            <a:extLst>
              <a:ext uri="{FF2B5EF4-FFF2-40B4-BE49-F238E27FC236}">
                <a16:creationId xmlns:a16="http://schemas.microsoft.com/office/drawing/2014/main" id="{1FA97E0E-393B-DDB8-76EB-40A8878F653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a:extLst>
              <a:ext uri="{FF2B5EF4-FFF2-40B4-BE49-F238E27FC236}">
                <a16:creationId xmlns:a16="http://schemas.microsoft.com/office/drawing/2014/main" id="{5A348876-E24C-1AD8-7FDC-2E1E77B22FD2}"/>
              </a:ext>
            </a:extLst>
          </p:cNvPr>
          <p:cNvPicPr>
            <a:picLocks noChangeAspect="1"/>
          </p:cNvPicPr>
          <p:nvPr/>
        </p:nvPicPr>
        <p:blipFill>
          <a:blip r:embed="rId5"/>
          <a:stretch>
            <a:fillRect/>
          </a:stretch>
        </p:blipFill>
        <p:spPr>
          <a:xfrm>
            <a:off x="1140491" y="777813"/>
            <a:ext cx="9888340" cy="5319737"/>
          </a:xfrm>
          <a:prstGeom prst="rect">
            <a:avLst/>
          </a:prstGeom>
        </p:spPr>
      </p:pic>
    </p:spTree>
    <p:extLst>
      <p:ext uri="{BB962C8B-B14F-4D97-AF65-F5344CB8AC3E}">
        <p14:creationId xmlns:p14="http://schemas.microsoft.com/office/powerpoint/2010/main" val="39496079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8565AE-CDEB-9D74-3814-8EF89C1EE694}"/>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96F88897-B0E1-0A03-555A-9632C49FD6AA}"/>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5828D8CC-5435-4B3B-F3EE-4DC6582A5842}"/>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35</a:t>
            </a:fld>
            <a:endParaRPr lang="en-US" dirty="0"/>
          </a:p>
        </p:txBody>
      </p:sp>
      <p:sp>
        <p:nvSpPr>
          <p:cNvPr id="11" name="Plaque 10">
            <a:extLst>
              <a:ext uri="{FF2B5EF4-FFF2-40B4-BE49-F238E27FC236}">
                <a16:creationId xmlns:a16="http://schemas.microsoft.com/office/drawing/2014/main" id="{0896618C-8CED-7593-E070-914F6FE3BE64}"/>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8A41DFCF-8C69-BD5E-2091-58ED451BF2F5}"/>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F2C22B3C-4AF2-7C0A-DF24-E0A99B99027F}"/>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D018092B-2E36-F458-9417-FBFE20FE3657}"/>
              </a:ext>
            </a:extLst>
          </p:cNvPr>
          <p:cNvSpPr txBox="1"/>
          <p:nvPr/>
        </p:nvSpPr>
        <p:spPr>
          <a:xfrm>
            <a:off x="806271" y="683079"/>
            <a:ext cx="8981179" cy="646331"/>
          </a:xfrm>
          <a:prstGeom prst="rect">
            <a:avLst/>
          </a:prstGeom>
          <a:noFill/>
        </p:spPr>
        <p:txBody>
          <a:bodyPr wrap="square" rtlCol="0">
            <a:spAutoFit/>
          </a:bodyPr>
          <a:lstStyle/>
          <a:p>
            <a:r>
              <a:rPr lang="en-US" sz="3600" dirty="0">
                <a:solidFill>
                  <a:schemeClr val="bg1"/>
                </a:solidFill>
                <a:latin typeface="+mj-lt"/>
              </a:rPr>
              <a:t>Discussions</a:t>
            </a:r>
            <a:endParaRPr lang="en-IN" sz="3600" dirty="0">
              <a:solidFill>
                <a:schemeClr val="bg1"/>
              </a:solidFill>
              <a:latin typeface="+mj-lt"/>
            </a:endParaRPr>
          </a:p>
        </p:txBody>
      </p:sp>
      <p:sp>
        <p:nvSpPr>
          <p:cNvPr id="7" name="TextBox 6">
            <a:extLst>
              <a:ext uri="{FF2B5EF4-FFF2-40B4-BE49-F238E27FC236}">
                <a16:creationId xmlns:a16="http://schemas.microsoft.com/office/drawing/2014/main" id="{F82CDD23-3B44-19CA-AB82-57FC1702FDDA}"/>
              </a:ext>
            </a:extLst>
          </p:cNvPr>
          <p:cNvSpPr txBox="1"/>
          <p:nvPr/>
        </p:nvSpPr>
        <p:spPr>
          <a:xfrm>
            <a:off x="806271" y="1388513"/>
            <a:ext cx="7244909" cy="430887"/>
          </a:xfrm>
          <a:prstGeom prst="rect">
            <a:avLst/>
          </a:prstGeom>
          <a:noFill/>
        </p:spPr>
        <p:txBody>
          <a:bodyPr wrap="square" rtlCol="0">
            <a:spAutoFit/>
          </a:bodyPr>
          <a:lstStyle/>
          <a:p>
            <a:endParaRPr lang="en-IN" sz="2200" b="1" dirty="0">
              <a:solidFill>
                <a:schemeClr val="bg1"/>
              </a:solidFill>
            </a:endParaRPr>
          </a:p>
        </p:txBody>
      </p:sp>
      <p:sp>
        <p:nvSpPr>
          <p:cNvPr id="2" name="TextBox 1">
            <a:extLst>
              <a:ext uri="{FF2B5EF4-FFF2-40B4-BE49-F238E27FC236}">
                <a16:creationId xmlns:a16="http://schemas.microsoft.com/office/drawing/2014/main" id="{67CCCD04-B393-8AC7-0102-00295ACB237F}"/>
              </a:ext>
            </a:extLst>
          </p:cNvPr>
          <p:cNvSpPr txBox="1"/>
          <p:nvPr/>
        </p:nvSpPr>
        <p:spPr>
          <a:xfrm>
            <a:off x="806271" y="1420519"/>
            <a:ext cx="10579458" cy="5109091"/>
          </a:xfrm>
          <a:prstGeom prst="rect">
            <a:avLst/>
          </a:prstGeom>
          <a:noFill/>
        </p:spPr>
        <p:txBody>
          <a:bodyPr wrap="square" rtlCol="0">
            <a:spAutoFit/>
          </a:bodyPr>
          <a:lstStyle/>
          <a:p>
            <a:pPr marL="342900" indent="-342900" algn="just">
              <a:buFont typeface="Wingdings" panose="05000000000000000000" pitchFamily="2" charset="2"/>
              <a:buChar char="ü"/>
            </a:pPr>
            <a:r>
              <a:rPr lang="en-US" sz="2200" dirty="0">
                <a:solidFill>
                  <a:schemeClr val="bg1"/>
                </a:solidFill>
              </a:rPr>
              <a:t>Model Comparison: While both models performed well, EfficientNetB3 outperformed the custom CNN in terms of accuracy and generalization. The use of pre-trained models appears advantageous for complex medical images, as it provides the benefit of learned feature representations from large-scale datasets.</a:t>
            </a:r>
          </a:p>
          <a:p>
            <a:pPr marL="342900" indent="-342900" algn="just">
              <a:buFont typeface="Wingdings" panose="05000000000000000000" pitchFamily="2" charset="2"/>
              <a:buChar char="ü"/>
            </a:pPr>
            <a:endParaRPr lang="en-US" sz="2200" dirty="0">
              <a:solidFill>
                <a:schemeClr val="bg1"/>
              </a:solidFill>
            </a:endParaRPr>
          </a:p>
          <a:p>
            <a:pPr marL="342900" indent="-342900" algn="just">
              <a:buFont typeface="Wingdings" panose="05000000000000000000" pitchFamily="2" charset="2"/>
              <a:buChar char="ü"/>
            </a:pPr>
            <a:r>
              <a:rPr lang="en-US" sz="2200" dirty="0">
                <a:solidFill>
                  <a:schemeClr val="bg1"/>
                </a:solidFill>
              </a:rPr>
              <a:t>Challenges and Limitations: Some misclassifications were observed, particularly in the CNN model, where similar cancer types could not always be distinguished accurately. This indicates a need for further data augmentation, refinement of model parameters, or perhaps the integration of additional data sources.</a:t>
            </a:r>
          </a:p>
          <a:p>
            <a:pPr marL="342900" indent="-342900" algn="just">
              <a:buFont typeface="Wingdings" panose="05000000000000000000" pitchFamily="2" charset="2"/>
              <a:buChar char="ü"/>
            </a:pPr>
            <a:endParaRPr lang="en-US" sz="2200" dirty="0">
              <a:solidFill>
                <a:schemeClr val="bg1"/>
              </a:solidFill>
            </a:endParaRPr>
          </a:p>
          <a:p>
            <a:pPr marL="342900" indent="-342900" algn="just">
              <a:buFont typeface="Wingdings" panose="05000000000000000000" pitchFamily="2" charset="2"/>
              <a:buChar char="ü"/>
            </a:pPr>
            <a:r>
              <a:rPr lang="en-US" sz="2200" dirty="0">
                <a:solidFill>
                  <a:schemeClr val="bg1"/>
                </a:solidFill>
              </a:rPr>
              <a:t>Clinical Implications: The high accuracy and sensitivity of the EfficientNetB3 model suggest it is well-suited for supporting early detection and diagnosis in clinical practice. This model’s ability to generalize well on unseen data is especially promising for real-world applications in lung disease diagnostics.</a:t>
            </a:r>
          </a:p>
          <a:p>
            <a:endParaRPr lang="en-IN" dirty="0">
              <a:solidFill>
                <a:schemeClr val="bg1"/>
              </a:solidFill>
            </a:endParaRPr>
          </a:p>
        </p:txBody>
      </p:sp>
    </p:spTree>
    <p:extLst>
      <p:ext uri="{BB962C8B-B14F-4D97-AF65-F5344CB8AC3E}">
        <p14:creationId xmlns:p14="http://schemas.microsoft.com/office/powerpoint/2010/main" val="6226043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EBA9E7-C0F4-F2E5-6376-BDE04188F58A}"/>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9134C8C2-A322-A44A-D7FD-002F614E5FDF}"/>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05D875B3-3D80-DAFD-11B1-0BF60DD1B32F}"/>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36</a:t>
            </a:fld>
            <a:endParaRPr lang="en-US" dirty="0"/>
          </a:p>
        </p:txBody>
      </p:sp>
      <p:sp>
        <p:nvSpPr>
          <p:cNvPr id="11" name="Plaque 10">
            <a:extLst>
              <a:ext uri="{FF2B5EF4-FFF2-40B4-BE49-F238E27FC236}">
                <a16:creationId xmlns:a16="http://schemas.microsoft.com/office/drawing/2014/main" id="{15DD0303-0C50-021D-B721-878741297E70}"/>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409608A1-642B-75F4-5ADB-1B533FFB4D6B}"/>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0FD77D80-CC11-AFAD-4CB1-2DEBF87F800E}"/>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538BC7D5-7BF8-6FAE-E06D-2A3BB3568E82}"/>
              </a:ext>
            </a:extLst>
          </p:cNvPr>
          <p:cNvSpPr txBox="1"/>
          <p:nvPr/>
        </p:nvSpPr>
        <p:spPr>
          <a:xfrm>
            <a:off x="798769" y="641427"/>
            <a:ext cx="8981179" cy="646331"/>
          </a:xfrm>
          <a:prstGeom prst="rect">
            <a:avLst/>
          </a:prstGeom>
          <a:noFill/>
        </p:spPr>
        <p:txBody>
          <a:bodyPr wrap="square" rtlCol="0">
            <a:spAutoFit/>
          </a:bodyPr>
          <a:lstStyle/>
          <a:p>
            <a:r>
              <a:rPr lang="en-US" sz="3600" dirty="0">
                <a:solidFill>
                  <a:schemeClr val="bg1"/>
                </a:solidFill>
                <a:latin typeface="+mj-lt"/>
              </a:rPr>
              <a:t>References</a:t>
            </a:r>
            <a:endParaRPr lang="en-IN" sz="3600" dirty="0">
              <a:solidFill>
                <a:schemeClr val="bg1"/>
              </a:solidFill>
              <a:latin typeface="+mj-lt"/>
            </a:endParaRPr>
          </a:p>
        </p:txBody>
      </p:sp>
      <p:sp>
        <p:nvSpPr>
          <p:cNvPr id="7" name="TextBox 6">
            <a:extLst>
              <a:ext uri="{FF2B5EF4-FFF2-40B4-BE49-F238E27FC236}">
                <a16:creationId xmlns:a16="http://schemas.microsoft.com/office/drawing/2014/main" id="{BA12D1EB-6D90-B73F-E2C7-B2C04ACF8DD1}"/>
              </a:ext>
            </a:extLst>
          </p:cNvPr>
          <p:cNvSpPr txBox="1"/>
          <p:nvPr/>
        </p:nvSpPr>
        <p:spPr>
          <a:xfrm>
            <a:off x="806271" y="1388513"/>
            <a:ext cx="7244909" cy="430887"/>
          </a:xfrm>
          <a:prstGeom prst="rect">
            <a:avLst/>
          </a:prstGeom>
          <a:noFill/>
        </p:spPr>
        <p:txBody>
          <a:bodyPr wrap="square" rtlCol="0">
            <a:spAutoFit/>
          </a:bodyPr>
          <a:lstStyle/>
          <a:p>
            <a:endParaRPr lang="en-IN" sz="2200" b="1" dirty="0">
              <a:solidFill>
                <a:schemeClr val="bg1"/>
              </a:solidFill>
            </a:endParaRPr>
          </a:p>
        </p:txBody>
      </p:sp>
      <p:sp>
        <p:nvSpPr>
          <p:cNvPr id="6" name="Rectangle 2">
            <a:extLst>
              <a:ext uri="{FF2B5EF4-FFF2-40B4-BE49-F238E27FC236}">
                <a16:creationId xmlns:a16="http://schemas.microsoft.com/office/drawing/2014/main" id="{8E95F4FF-A185-3F43-A949-9F19922D3FD5}"/>
              </a:ext>
            </a:extLst>
          </p:cNvPr>
          <p:cNvSpPr>
            <a:spLocks noChangeArrowheads="1"/>
          </p:cNvSpPr>
          <p:nvPr/>
        </p:nvSpPr>
        <p:spPr bwMode="auto">
          <a:xfrm>
            <a:off x="806271" y="1304485"/>
            <a:ext cx="9534790" cy="49782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50" b="1" i="0" u="none" strike="noStrike" cap="none" normalizeH="0" baseline="0" dirty="0">
                <a:ln>
                  <a:noFill/>
                </a:ln>
                <a:solidFill>
                  <a:schemeClr val="bg1"/>
                </a:solidFill>
                <a:effectLst/>
              </a:rPr>
              <a:t>Mohamed Sameh’s Kaggle Notebook</a:t>
            </a:r>
            <a:br>
              <a:rPr kumimoji="0" lang="en-US" altLang="en-US" sz="1850" b="0" i="0" u="none" strike="noStrike" cap="none" normalizeH="0" baseline="0" dirty="0">
                <a:ln>
                  <a:noFill/>
                </a:ln>
                <a:solidFill>
                  <a:schemeClr val="bg1"/>
                </a:solidFill>
                <a:effectLst/>
              </a:rPr>
            </a:br>
            <a:r>
              <a:rPr kumimoji="0" lang="en-US" altLang="en-US" sz="1850" b="0" i="0" u="none" strike="noStrike" cap="none" normalizeH="0" baseline="0" dirty="0">
                <a:ln>
                  <a:noFill/>
                </a:ln>
                <a:solidFill>
                  <a:schemeClr val="bg1"/>
                </a:solidFill>
                <a:effectLst/>
              </a:rPr>
              <a:t>Sameh, M. (2023). </a:t>
            </a:r>
            <a:r>
              <a:rPr kumimoji="0" lang="en-US" altLang="en-US" sz="1850" b="0" i="1" u="none" strike="noStrike" cap="none" normalizeH="0" baseline="0" dirty="0">
                <a:ln>
                  <a:noFill/>
                </a:ln>
                <a:solidFill>
                  <a:schemeClr val="bg1"/>
                </a:solidFill>
                <a:effectLst/>
              </a:rPr>
              <a:t>Lung Cancer Detection with CNN EfficientNetB3</a:t>
            </a:r>
            <a:r>
              <a:rPr kumimoji="0" lang="en-US" altLang="en-US" sz="1850" b="0" i="0" u="none" strike="noStrike" cap="none" normalizeH="0" baseline="0" dirty="0">
                <a:ln>
                  <a:noFill/>
                </a:ln>
                <a:solidFill>
                  <a:schemeClr val="bg1"/>
                </a:solidFill>
                <a:effectLst/>
              </a:rPr>
              <a:t>. Kaggle.</a:t>
            </a:r>
            <a:br>
              <a:rPr kumimoji="0" lang="en-US" altLang="en-US" sz="1850" b="0" i="0" u="none" strike="noStrike" cap="none" normalizeH="0" baseline="0" dirty="0">
                <a:ln>
                  <a:noFill/>
                </a:ln>
                <a:solidFill>
                  <a:schemeClr val="bg1"/>
                </a:solidFill>
                <a:effectLst/>
              </a:rPr>
            </a:br>
            <a:r>
              <a:rPr kumimoji="0" lang="en-US" altLang="en-US" sz="1850" b="0" i="0" u="none" strike="noStrike" cap="none" normalizeH="0" baseline="0" dirty="0">
                <a:ln>
                  <a:noFill/>
                </a:ln>
                <a:solidFill>
                  <a:schemeClr val="bg1"/>
                </a:solidFill>
                <a:effectLst/>
              </a:rPr>
              <a:t>A practical guide on lung cancer detection using EfficientNetB3 with histopathology images.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000" b="0" i="0" u="none" strike="noStrike" cap="none" normalizeH="0" baseline="0" dirty="0">
              <a:ln>
                <a:noFill/>
              </a:ln>
              <a:solidFill>
                <a:schemeClr val="bg1"/>
              </a:solidFill>
              <a:effectLst/>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50" b="1" i="0" u="none" strike="noStrike" cap="none" normalizeH="0" baseline="0" dirty="0">
                <a:ln>
                  <a:noFill/>
                </a:ln>
                <a:solidFill>
                  <a:schemeClr val="bg1"/>
                </a:solidFill>
                <a:effectLst/>
              </a:rPr>
              <a:t>Lung and Colon Cancer Dataset</a:t>
            </a:r>
            <a:br>
              <a:rPr kumimoji="0" lang="en-US" altLang="en-US" sz="1850" b="0" i="0" u="none" strike="noStrike" cap="none" normalizeH="0" baseline="0" dirty="0">
                <a:ln>
                  <a:noFill/>
                </a:ln>
                <a:solidFill>
                  <a:schemeClr val="bg1"/>
                </a:solidFill>
                <a:effectLst/>
              </a:rPr>
            </a:br>
            <a:r>
              <a:rPr kumimoji="0" lang="en-US" altLang="en-US" sz="1850" b="0" i="0" u="none" strike="noStrike" cap="none" normalizeH="0" baseline="0" dirty="0" err="1">
                <a:ln>
                  <a:noFill/>
                </a:ln>
                <a:solidFill>
                  <a:schemeClr val="bg1"/>
                </a:solidFill>
                <a:effectLst/>
              </a:rPr>
              <a:t>Janowczyk</a:t>
            </a:r>
            <a:r>
              <a:rPr kumimoji="0" lang="en-US" altLang="en-US" sz="1850" b="0" i="0" u="none" strike="noStrike" cap="none" normalizeH="0" baseline="0" dirty="0">
                <a:ln>
                  <a:noFill/>
                </a:ln>
                <a:solidFill>
                  <a:schemeClr val="bg1"/>
                </a:solidFill>
                <a:effectLst/>
              </a:rPr>
              <a:t>, A., &amp; </a:t>
            </a:r>
            <a:r>
              <a:rPr kumimoji="0" lang="en-US" altLang="en-US" sz="1850" b="0" i="0" u="none" strike="noStrike" cap="none" normalizeH="0" baseline="0" dirty="0" err="1">
                <a:ln>
                  <a:noFill/>
                </a:ln>
                <a:solidFill>
                  <a:schemeClr val="bg1"/>
                </a:solidFill>
                <a:effectLst/>
              </a:rPr>
              <a:t>Madabhushi</a:t>
            </a:r>
            <a:r>
              <a:rPr kumimoji="0" lang="en-US" altLang="en-US" sz="1850" b="0" i="0" u="none" strike="noStrike" cap="none" normalizeH="0" baseline="0" dirty="0">
                <a:ln>
                  <a:noFill/>
                </a:ln>
                <a:solidFill>
                  <a:schemeClr val="bg1"/>
                </a:solidFill>
                <a:effectLst/>
              </a:rPr>
              <a:t>, A. (2016). </a:t>
            </a:r>
            <a:r>
              <a:rPr kumimoji="0" lang="en-US" altLang="en-US" sz="1850" b="0" i="1" u="none" strike="noStrike" cap="none" normalizeH="0" baseline="0" dirty="0">
                <a:ln>
                  <a:noFill/>
                </a:ln>
                <a:solidFill>
                  <a:schemeClr val="bg1"/>
                </a:solidFill>
                <a:effectLst/>
              </a:rPr>
              <a:t>Lung and Colon Cancer Histopathological Images</a:t>
            </a:r>
            <a:r>
              <a:rPr kumimoji="0" lang="en-US" altLang="en-US" sz="1850" b="0" i="0" u="none" strike="noStrike" cap="none" normalizeH="0" baseline="0" dirty="0">
                <a:ln>
                  <a:noFill/>
                </a:ln>
                <a:solidFill>
                  <a:schemeClr val="bg1"/>
                </a:solidFill>
                <a:effectLst/>
              </a:rPr>
              <a:t>. Kaggle.</a:t>
            </a:r>
            <a:br>
              <a:rPr kumimoji="0" lang="en-US" altLang="en-US" sz="1850" b="0" i="0" u="none" strike="noStrike" cap="none" normalizeH="0" baseline="0" dirty="0">
                <a:ln>
                  <a:noFill/>
                </a:ln>
                <a:solidFill>
                  <a:schemeClr val="bg1"/>
                </a:solidFill>
                <a:effectLst/>
              </a:rPr>
            </a:br>
            <a:r>
              <a:rPr kumimoji="0" lang="en-US" altLang="en-US" sz="1850" b="0" i="0" u="none" strike="noStrike" cap="none" normalizeH="0" baseline="0" dirty="0">
                <a:ln>
                  <a:noFill/>
                </a:ln>
                <a:solidFill>
                  <a:schemeClr val="bg1"/>
                </a:solidFill>
                <a:effectLst/>
              </a:rPr>
              <a:t>Dataset of histopathological images for lung and colon cancer detection.</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000" b="0" i="0" u="none" strike="noStrike" cap="none" normalizeH="0" baseline="0" dirty="0">
              <a:ln>
                <a:noFill/>
              </a:ln>
              <a:solidFill>
                <a:schemeClr val="bg1"/>
              </a:solidFill>
              <a:effectLst/>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50" b="1" i="0" u="none" strike="noStrike" cap="none" normalizeH="0" baseline="0" dirty="0" err="1">
                <a:ln>
                  <a:noFill/>
                </a:ln>
                <a:solidFill>
                  <a:schemeClr val="bg1"/>
                </a:solidFill>
                <a:effectLst/>
              </a:rPr>
              <a:t>EfficientNet</a:t>
            </a:r>
            <a:r>
              <a:rPr kumimoji="0" lang="en-US" altLang="en-US" sz="1850" b="1" i="0" u="none" strike="noStrike" cap="none" normalizeH="0" baseline="0" dirty="0">
                <a:ln>
                  <a:noFill/>
                </a:ln>
                <a:solidFill>
                  <a:schemeClr val="bg1"/>
                </a:solidFill>
                <a:effectLst/>
              </a:rPr>
              <a:t> Scaling in CNNs</a:t>
            </a:r>
            <a:br>
              <a:rPr kumimoji="0" lang="en-US" altLang="en-US" sz="1850" b="0" i="0" u="none" strike="noStrike" cap="none" normalizeH="0" baseline="0" dirty="0">
                <a:ln>
                  <a:noFill/>
                </a:ln>
                <a:solidFill>
                  <a:schemeClr val="bg1"/>
                </a:solidFill>
                <a:effectLst/>
              </a:rPr>
            </a:br>
            <a:r>
              <a:rPr kumimoji="0" lang="en-US" altLang="en-US" sz="1850" b="0" i="0" u="none" strike="noStrike" cap="none" normalizeH="0" baseline="0" dirty="0">
                <a:ln>
                  <a:noFill/>
                </a:ln>
                <a:solidFill>
                  <a:schemeClr val="bg1"/>
                </a:solidFill>
                <a:effectLst/>
              </a:rPr>
              <a:t>Tan, M., &amp; Le, Q. V. (2019). </a:t>
            </a:r>
            <a:r>
              <a:rPr kumimoji="0" lang="en-US" altLang="en-US" sz="1850" b="0" i="1" u="none" strike="noStrike" cap="none" normalizeH="0" baseline="0" dirty="0" err="1">
                <a:ln>
                  <a:noFill/>
                </a:ln>
                <a:solidFill>
                  <a:schemeClr val="bg1"/>
                </a:solidFill>
                <a:effectLst/>
              </a:rPr>
              <a:t>EfficientNet</a:t>
            </a:r>
            <a:r>
              <a:rPr kumimoji="0" lang="en-US" altLang="en-US" sz="1850" b="0" i="1" u="none" strike="noStrike" cap="none" normalizeH="0" baseline="0" dirty="0">
                <a:ln>
                  <a:noFill/>
                </a:ln>
                <a:solidFill>
                  <a:schemeClr val="bg1"/>
                </a:solidFill>
                <a:effectLst/>
              </a:rPr>
              <a:t>: Rethinking Model Scaling for CNNs</a:t>
            </a:r>
            <a:r>
              <a:rPr kumimoji="0" lang="en-US" altLang="en-US" sz="1850" b="0" i="0" u="none" strike="noStrike" cap="none" normalizeH="0" baseline="0" dirty="0">
                <a:ln>
                  <a:noFill/>
                </a:ln>
                <a:solidFill>
                  <a:schemeClr val="bg1"/>
                </a:solidFill>
                <a:effectLst/>
              </a:rPr>
              <a:t>. ICML.</a:t>
            </a:r>
            <a:br>
              <a:rPr kumimoji="0" lang="en-US" altLang="en-US" sz="1850" b="0" i="0" u="none" strike="noStrike" cap="none" normalizeH="0" baseline="0" dirty="0">
                <a:ln>
                  <a:noFill/>
                </a:ln>
                <a:solidFill>
                  <a:schemeClr val="bg1"/>
                </a:solidFill>
                <a:effectLst/>
              </a:rPr>
            </a:br>
            <a:r>
              <a:rPr kumimoji="0" lang="en-US" altLang="en-US" sz="1850" b="0" i="0" u="none" strike="noStrike" cap="none" normalizeH="0" baseline="0" dirty="0">
                <a:ln>
                  <a:noFill/>
                </a:ln>
                <a:solidFill>
                  <a:schemeClr val="bg1"/>
                </a:solidFill>
                <a:effectLst/>
              </a:rPr>
              <a:t>Foundational study on </a:t>
            </a:r>
            <a:r>
              <a:rPr kumimoji="0" lang="en-US" altLang="en-US" sz="1850" b="0" i="0" u="none" strike="noStrike" cap="none" normalizeH="0" baseline="0" dirty="0" err="1">
                <a:ln>
                  <a:noFill/>
                </a:ln>
                <a:solidFill>
                  <a:schemeClr val="bg1"/>
                </a:solidFill>
                <a:effectLst/>
              </a:rPr>
              <a:t>EfficientNet</a:t>
            </a:r>
            <a:r>
              <a:rPr kumimoji="0" lang="en-US" altLang="en-US" sz="1850" b="0" i="0" u="none" strike="noStrike" cap="none" normalizeH="0" baseline="0" dirty="0">
                <a:ln>
                  <a:noFill/>
                </a:ln>
                <a:solidFill>
                  <a:schemeClr val="bg1"/>
                </a:solidFill>
                <a:effectLst/>
              </a:rPr>
              <a:t>, optimizing neural networks with fewer parameters.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000" b="0" i="0" u="none" strike="noStrike" cap="none" normalizeH="0" baseline="0" dirty="0">
              <a:ln>
                <a:noFill/>
              </a:ln>
              <a:solidFill>
                <a:schemeClr val="bg1"/>
              </a:solidFill>
              <a:effectLst/>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50" b="1" i="0" u="none" strike="noStrike" cap="none" normalizeH="0" baseline="0" dirty="0">
                <a:ln>
                  <a:noFill/>
                </a:ln>
                <a:solidFill>
                  <a:schemeClr val="bg1"/>
                </a:solidFill>
                <a:effectLst/>
              </a:rPr>
              <a:t>Deep Learning with Python</a:t>
            </a:r>
            <a:br>
              <a:rPr kumimoji="0" lang="en-US" altLang="en-US" sz="1850" b="0" i="0" u="none" strike="noStrike" cap="none" normalizeH="0" baseline="0" dirty="0">
                <a:ln>
                  <a:noFill/>
                </a:ln>
                <a:solidFill>
                  <a:schemeClr val="bg1"/>
                </a:solidFill>
                <a:effectLst/>
              </a:rPr>
            </a:br>
            <a:r>
              <a:rPr kumimoji="0" lang="en-US" altLang="en-US" sz="1850" b="0" i="0" u="none" strike="noStrike" cap="none" normalizeH="0" baseline="0" dirty="0">
                <a:ln>
                  <a:noFill/>
                </a:ln>
                <a:solidFill>
                  <a:schemeClr val="bg1"/>
                </a:solidFill>
                <a:effectLst/>
              </a:rPr>
              <a:t>Chollet, F. (2017). </a:t>
            </a:r>
            <a:r>
              <a:rPr kumimoji="0" lang="en-US" altLang="en-US" sz="1850" b="0" i="1" u="none" strike="noStrike" cap="none" normalizeH="0" baseline="0" dirty="0">
                <a:ln>
                  <a:noFill/>
                </a:ln>
                <a:solidFill>
                  <a:schemeClr val="bg1"/>
                </a:solidFill>
                <a:effectLst/>
              </a:rPr>
              <a:t>Deep Learning with Python</a:t>
            </a:r>
            <a:r>
              <a:rPr kumimoji="0" lang="en-US" altLang="en-US" sz="1850" b="0" i="0" u="none" strike="noStrike" cap="none" normalizeH="0" baseline="0" dirty="0">
                <a:ln>
                  <a:noFill/>
                </a:ln>
                <a:solidFill>
                  <a:schemeClr val="bg1"/>
                </a:solidFill>
                <a:effectLst/>
              </a:rPr>
              <a:t>. Manning.</a:t>
            </a:r>
            <a:br>
              <a:rPr kumimoji="0" lang="en-US" altLang="en-US" sz="1850" b="0" i="0" u="none" strike="noStrike" cap="none" normalizeH="0" baseline="0" dirty="0">
                <a:ln>
                  <a:noFill/>
                </a:ln>
                <a:solidFill>
                  <a:schemeClr val="bg1"/>
                </a:solidFill>
                <a:effectLst/>
              </a:rPr>
            </a:br>
            <a:r>
              <a:rPr kumimoji="0" lang="en-US" altLang="en-US" sz="1850" b="0" i="0" u="none" strike="noStrike" cap="none" normalizeH="0" baseline="0" dirty="0">
                <a:ln>
                  <a:noFill/>
                </a:ln>
                <a:solidFill>
                  <a:schemeClr val="bg1"/>
                </a:solidFill>
                <a:effectLst/>
              </a:rPr>
              <a:t>Introduction to CNNs and deep learning applications, including image classification.</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000" b="0" i="0" u="none" strike="noStrike" cap="none" normalizeH="0" baseline="0" dirty="0">
              <a:ln>
                <a:noFill/>
              </a:ln>
              <a:solidFill>
                <a:schemeClr val="bg1"/>
              </a:solidFill>
              <a:effectLst/>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50" b="1" i="0" u="none" strike="noStrike" cap="none" normalizeH="0" baseline="0" dirty="0">
                <a:ln>
                  <a:noFill/>
                </a:ln>
                <a:solidFill>
                  <a:schemeClr val="bg1"/>
                </a:solidFill>
                <a:effectLst/>
              </a:rPr>
              <a:t>CNNs for Visual Recognition</a:t>
            </a:r>
            <a:br>
              <a:rPr kumimoji="0" lang="en-US" altLang="en-US" sz="1850" b="0" i="0" u="none" strike="noStrike" cap="none" normalizeH="0" baseline="0" dirty="0">
                <a:ln>
                  <a:noFill/>
                </a:ln>
                <a:solidFill>
                  <a:schemeClr val="bg1"/>
                </a:solidFill>
                <a:effectLst/>
              </a:rPr>
            </a:br>
            <a:r>
              <a:rPr kumimoji="0" lang="en-US" altLang="en-US" sz="1850" b="0" i="0" u="none" strike="noStrike" cap="none" normalizeH="0" baseline="0" dirty="0">
                <a:ln>
                  <a:noFill/>
                </a:ln>
                <a:solidFill>
                  <a:schemeClr val="bg1"/>
                </a:solidFill>
                <a:effectLst/>
              </a:rPr>
              <a:t>Goodfellow, I., et al. (2016). </a:t>
            </a:r>
            <a:r>
              <a:rPr kumimoji="0" lang="en-US" altLang="en-US" sz="1850" b="0" i="1" u="none" strike="noStrike" cap="none" normalizeH="0" baseline="0" dirty="0">
                <a:ln>
                  <a:noFill/>
                </a:ln>
                <a:solidFill>
                  <a:schemeClr val="bg1"/>
                </a:solidFill>
                <a:effectLst/>
              </a:rPr>
              <a:t>Deep Learning</a:t>
            </a:r>
            <a:r>
              <a:rPr kumimoji="0" lang="en-US" altLang="en-US" sz="1850" b="0" i="0" u="none" strike="noStrike" cap="none" normalizeH="0" baseline="0" dirty="0">
                <a:ln>
                  <a:noFill/>
                </a:ln>
                <a:solidFill>
                  <a:schemeClr val="bg1"/>
                </a:solidFill>
                <a:effectLst/>
              </a:rPr>
              <a:t>. MIT Press.</a:t>
            </a:r>
            <a:br>
              <a:rPr kumimoji="0" lang="en-US" altLang="en-US" sz="1850" b="0" i="0" u="none" strike="noStrike" cap="none" normalizeH="0" baseline="0" dirty="0">
                <a:ln>
                  <a:noFill/>
                </a:ln>
                <a:solidFill>
                  <a:schemeClr val="bg1"/>
                </a:solidFill>
                <a:effectLst/>
              </a:rPr>
            </a:br>
            <a:r>
              <a:rPr kumimoji="0" lang="en-US" altLang="en-US" sz="1850" b="0" i="0" u="none" strike="noStrike" cap="none" normalizeH="0" baseline="0" dirty="0">
                <a:ln>
                  <a:noFill/>
                </a:ln>
                <a:solidFill>
                  <a:schemeClr val="bg1"/>
                </a:solidFill>
                <a:effectLst/>
              </a:rPr>
              <a:t>Covers CNN architecture design and application in medical imaging.</a:t>
            </a:r>
          </a:p>
        </p:txBody>
      </p:sp>
    </p:spTree>
    <p:extLst>
      <p:ext uri="{BB962C8B-B14F-4D97-AF65-F5344CB8AC3E}">
        <p14:creationId xmlns:p14="http://schemas.microsoft.com/office/powerpoint/2010/main" val="6056243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3869E0-CD04-AB07-3612-27C8C9B41F45}"/>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5DD14AF0-72D9-7BC2-5E53-35918AEE475A}"/>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22CEFF01-5801-47D9-A6CA-A9FE573C7768}"/>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37</a:t>
            </a:fld>
            <a:endParaRPr lang="en-US" dirty="0"/>
          </a:p>
        </p:txBody>
      </p:sp>
      <p:sp>
        <p:nvSpPr>
          <p:cNvPr id="11" name="Plaque 10">
            <a:extLst>
              <a:ext uri="{FF2B5EF4-FFF2-40B4-BE49-F238E27FC236}">
                <a16:creationId xmlns:a16="http://schemas.microsoft.com/office/drawing/2014/main" id="{357EDD82-B6A6-78F4-7AB0-7B2DA5581103}"/>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33091755-7F00-3BED-791F-FCBEB7D61974}"/>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DB63C081-AB7D-475C-87FA-015398BE2684}"/>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6E773A86-5E8C-D06D-2B63-AC6A5725CA5C}"/>
              </a:ext>
            </a:extLst>
          </p:cNvPr>
          <p:cNvSpPr txBox="1"/>
          <p:nvPr/>
        </p:nvSpPr>
        <p:spPr>
          <a:xfrm>
            <a:off x="806271" y="766341"/>
            <a:ext cx="8981179" cy="646331"/>
          </a:xfrm>
          <a:prstGeom prst="rect">
            <a:avLst/>
          </a:prstGeom>
          <a:noFill/>
        </p:spPr>
        <p:txBody>
          <a:bodyPr wrap="square" rtlCol="0">
            <a:spAutoFit/>
          </a:bodyPr>
          <a:lstStyle/>
          <a:p>
            <a:r>
              <a:rPr lang="en-US" sz="3600" dirty="0">
                <a:solidFill>
                  <a:schemeClr val="bg1"/>
                </a:solidFill>
                <a:latin typeface="+mj-lt"/>
              </a:rPr>
              <a:t>Conclusion</a:t>
            </a:r>
          </a:p>
        </p:txBody>
      </p:sp>
      <p:sp>
        <p:nvSpPr>
          <p:cNvPr id="7" name="TextBox 6">
            <a:extLst>
              <a:ext uri="{FF2B5EF4-FFF2-40B4-BE49-F238E27FC236}">
                <a16:creationId xmlns:a16="http://schemas.microsoft.com/office/drawing/2014/main" id="{C10E686B-ABB9-03B3-AD33-FC3998FF3D20}"/>
              </a:ext>
            </a:extLst>
          </p:cNvPr>
          <p:cNvSpPr txBox="1"/>
          <p:nvPr/>
        </p:nvSpPr>
        <p:spPr>
          <a:xfrm>
            <a:off x="806271" y="1388513"/>
            <a:ext cx="7244909" cy="430887"/>
          </a:xfrm>
          <a:prstGeom prst="rect">
            <a:avLst/>
          </a:prstGeom>
          <a:noFill/>
        </p:spPr>
        <p:txBody>
          <a:bodyPr wrap="square" rtlCol="0">
            <a:spAutoFit/>
          </a:bodyPr>
          <a:lstStyle/>
          <a:p>
            <a:endParaRPr lang="en-IN" sz="2200" b="1" dirty="0">
              <a:solidFill>
                <a:schemeClr val="bg1"/>
              </a:solidFill>
            </a:endParaRPr>
          </a:p>
        </p:txBody>
      </p:sp>
      <p:sp>
        <p:nvSpPr>
          <p:cNvPr id="2" name="TextBox 1">
            <a:extLst>
              <a:ext uri="{FF2B5EF4-FFF2-40B4-BE49-F238E27FC236}">
                <a16:creationId xmlns:a16="http://schemas.microsoft.com/office/drawing/2014/main" id="{42038213-07D0-A0A0-CB28-9F2C1980EC3E}"/>
              </a:ext>
            </a:extLst>
          </p:cNvPr>
          <p:cNvSpPr txBox="1"/>
          <p:nvPr/>
        </p:nvSpPr>
        <p:spPr>
          <a:xfrm>
            <a:off x="806271" y="1699604"/>
            <a:ext cx="10047383" cy="3416320"/>
          </a:xfrm>
          <a:prstGeom prst="rect">
            <a:avLst/>
          </a:prstGeom>
          <a:noFill/>
        </p:spPr>
        <p:txBody>
          <a:bodyPr wrap="square" rtlCol="0">
            <a:spAutoFit/>
          </a:bodyPr>
          <a:lstStyle/>
          <a:p>
            <a:pPr algn="just"/>
            <a:r>
              <a:rPr lang="en-US" sz="2400" dirty="0">
                <a:solidFill>
                  <a:schemeClr val="bg1"/>
                </a:solidFill>
              </a:rPr>
              <a:t>This project developed and evaluated two machine learning models, a custom CNN and an EfficientNetB3-based architecture, for classifying lung and colon cancer from medical images. The EfficientNetB3 model outperformed the CNN in accuracy, sensitivity, and generalization, highlighting the effectiveness of transfer learning in identifying complex patterns in lung diseases. With high diagnostic precision, EfficientNetB3 shows potential as a reliable clinical tool for early detection, aiding radiologists and healthcare professionals. Despite promising results, further improvements are needed to reduce classification errors, particularly in nuanced cases, contributing to the growing role of AI in healthcare.</a:t>
            </a:r>
            <a:endParaRPr lang="en-IN" sz="2400" dirty="0">
              <a:solidFill>
                <a:schemeClr val="bg1"/>
              </a:solidFill>
            </a:endParaRPr>
          </a:p>
        </p:txBody>
      </p:sp>
    </p:spTree>
    <p:extLst>
      <p:ext uri="{BB962C8B-B14F-4D97-AF65-F5344CB8AC3E}">
        <p14:creationId xmlns:p14="http://schemas.microsoft.com/office/powerpoint/2010/main" val="526791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350CA0-D74C-1507-9B1C-BCB877894F6B}"/>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C6E54B00-B7CE-AA36-A814-1105E5B92B3B}"/>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695EFCA3-4922-F6BC-7801-A0B3E13E6D6C}"/>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38</a:t>
            </a:fld>
            <a:endParaRPr lang="en-US" dirty="0"/>
          </a:p>
        </p:txBody>
      </p:sp>
      <p:sp>
        <p:nvSpPr>
          <p:cNvPr id="11" name="Plaque 10">
            <a:extLst>
              <a:ext uri="{FF2B5EF4-FFF2-40B4-BE49-F238E27FC236}">
                <a16:creationId xmlns:a16="http://schemas.microsoft.com/office/drawing/2014/main" id="{4E89CA1D-1F8C-F7B2-95F4-0B729B950562}"/>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602790E6-069C-9FA1-70A5-FCF5AA439335}"/>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FE9086BD-0ECF-9381-E595-C7C558EEA06B}"/>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1228C730-E23B-62B0-DA54-2FE77FD6D45F}"/>
              </a:ext>
            </a:extLst>
          </p:cNvPr>
          <p:cNvSpPr txBox="1"/>
          <p:nvPr/>
        </p:nvSpPr>
        <p:spPr>
          <a:xfrm>
            <a:off x="806271" y="766341"/>
            <a:ext cx="8981179" cy="5078313"/>
          </a:xfrm>
          <a:prstGeom prst="rect">
            <a:avLst/>
          </a:prstGeom>
          <a:noFill/>
        </p:spPr>
        <p:txBody>
          <a:bodyPr wrap="square" rtlCol="0">
            <a:spAutoFit/>
          </a:bodyPr>
          <a:lstStyle/>
          <a:p>
            <a:r>
              <a:rPr lang="en-US" sz="3600" dirty="0">
                <a:solidFill>
                  <a:schemeClr val="bg1"/>
                </a:solidFill>
                <a:latin typeface="+mj-lt"/>
              </a:rPr>
              <a:t>Explore our project on</a:t>
            </a:r>
          </a:p>
          <a:p>
            <a:endParaRPr lang="en-US" sz="3600" dirty="0">
              <a:solidFill>
                <a:schemeClr val="bg1"/>
              </a:solidFill>
              <a:latin typeface="+mj-lt"/>
            </a:endParaRPr>
          </a:p>
          <a:p>
            <a:endParaRPr lang="en-US" sz="3600" dirty="0">
              <a:solidFill>
                <a:schemeClr val="bg1"/>
              </a:solidFill>
              <a:latin typeface="+mj-lt"/>
            </a:endParaRPr>
          </a:p>
          <a:p>
            <a:r>
              <a:rPr lang="en-US" sz="3600" dirty="0" err="1">
                <a:solidFill>
                  <a:schemeClr val="bg1"/>
                </a:solidFill>
                <a:latin typeface="+mj-lt"/>
              </a:rPr>
              <a:t>Github</a:t>
            </a:r>
            <a:r>
              <a:rPr lang="en-US" sz="3600" dirty="0">
                <a:solidFill>
                  <a:schemeClr val="bg1"/>
                </a:solidFill>
                <a:latin typeface="+mj-lt"/>
              </a:rPr>
              <a:t>:</a:t>
            </a:r>
          </a:p>
          <a:p>
            <a:endParaRPr lang="en-US" sz="3600" dirty="0">
              <a:solidFill>
                <a:schemeClr val="bg1"/>
              </a:solidFill>
              <a:latin typeface="+mj-lt"/>
            </a:endParaRPr>
          </a:p>
          <a:p>
            <a:endParaRPr lang="en-US" sz="3600" dirty="0">
              <a:solidFill>
                <a:schemeClr val="bg1"/>
              </a:solidFill>
              <a:latin typeface="+mj-lt"/>
            </a:endParaRPr>
          </a:p>
          <a:p>
            <a:endParaRPr lang="en-US" sz="3600" dirty="0">
              <a:solidFill>
                <a:schemeClr val="bg1"/>
              </a:solidFill>
              <a:latin typeface="+mj-lt"/>
            </a:endParaRPr>
          </a:p>
          <a:p>
            <a:r>
              <a:rPr lang="en-US" sz="3600" dirty="0">
                <a:solidFill>
                  <a:schemeClr val="bg1"/>
                </a:solidFill>
                <a:latin typeface="+mj-lt"/>
              </a:rPr>
              <a:t>Google </a:t>
            </a:r>
            <a:r>
              <a:rPr lang="en-US" sz="3600" dirty="0" err="1">
                <a:solidFill>
                  <a:schemeClr val="bg1"/>
                </a:solidFill>
                <a:latin typeface="+mj-lt"/>
              </a:rPr>
              <a:t>Colab</a:t>
            </a:r>
            <a:r>
              <a:rPr lang="en-US" sz="3600" dirty="0">
                <a:solidFill>
                  <a:schemeClr val="bg1"/>
                </a:solidFill>
                <a:latin typeface="+mj-lt"/>
              </a:rPr>
              <a:t>:</a:t>
            </a:r>
          </a:p>
          <a:p>
            <a:endParaRPr lang="en-IN" sz="3600" dirty="0">
              <a:solidFill>
                <a:schemeClr val="bg1"/>
              </a:solidFill>
              <a:latin typeface="+mj-lt"/>
            </a:endParaRPr>
          </a:p>
        </p:txBody>
      </p:sp>
      <p:sp>
        <p:nvSpPr>
          <p:cNvPr id="7" name="TextBox 6">
            <a:extLst>
              <a:ext uri="{FF2B5EF4-FFF2-40B4-BE49-F238E27FC236}">
                <a16:creationId xmlns:a16="http://schemas.microsoft.com/office/drawing/2014/main" id="{979C63CF-A11B-AD0D-1E49-BCE73A0D4126}"/>
              </a:ext>
            </a:extLst>
          </p:cNvPr>
          <p:cNvSpPr txBox="1"/>
          <p:nvPr/>
        </p:nvSpPr>
        <p:spPr>
          <a:xfrm>
            <a:off x="806271" y="1388513"/>
            <a:ext cx="7244909" cy="430887"/>
          </a:xfrm>
          <a:prstGeom prst="rect">
            <a:avLst/>
          </a:prstGeom>
          <a:noFill/>
        </p:spPr>
        <p:txBody>
          <a:bodyPr wrap="square" rtlCol="0">
            <a:spAutoFit/>
          </a:bodyPr>
          <a:lstStyle/>
          <a:p>
            <a:endParaRPr lang="en-IN" sz="2200" b="1" dirty="0">
              <a:solidFill>
                <a:schemeClr val="bg1"/>
              </a:solidFill>
            </a:endParaRPr>
          </a:p>
        </p:txBody>
      </p:sp>
    </p:spTree>
    <p:extLst>
      <p:ext uri="{BB962C8B-B14F-4D97-AF65-F5344CB8AC3E}">
        <p14:creationId xmlns:p14="http://schemas.microsoft.com/office/powerpoint/2010/main" val="41387742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97D649-277C-A20F-F588-7EA2B85B1299}"/>
              </a:ext>
            </a:extLst>
          </p:cNvPr>
          <p:cNvSpPr>
            <a:spLocks noGrp="1"/>
          </p:cNvSpPr>
          <p:nvPr>
            <p:ph type="ctrTitle"/>
          </p:nvPr>
        </p:nvSpPr>
        <p:spPr>
          <a:xfrm>
            <a:off x="1627632" y="822960"/>
            <a:ext cx="6327648" cy="2221992"/>
          </a:xfrm>
        </p:spPr>
        <p:txBody>
          <a:bodyPr/>
          <a:lstStyle/>
          <a:p>
            <a:r>
              <a:rPr lang="en-US" dirty="0"/>
              <a:t>Thank you</a:t>
            </a:r>
          </a:p>
        </p:txBody>
      </p:sp>
      <p:cxnSp>
        <p:nvCxnSpPr>
          <p:cNvPr id="25" name="Straight Connector 24">
            <a:extLst>
              <a:ext uri="{FF2B5EF4-FFF2-40B4-BE49-F238E27FC236}">
                <a16:creationId xmlns:a16="http://schemas.microsoft.com/office/drawing/2014/main" id="{DE502E84-5063-F43E-AC45-9F5CEAA69246}"/>
              </a:ext>
              <a:ext uri="{C183D7F6-B498-43B3-948B-1728B52AA6E4}">
                <adec:decorative xmlns:adec="http://schemas.microsoft.com/office/drawing/2017/decorative" val="1"/>
              </a:ext>
            </a:extLst>
          </p:cNvPr>
          <p:cNvCxnSpPr>
            <a:cxnSpLocks/>
          </p:cNvCxnSpPr>
          <p:nvPr/>
        </p:nvCxnSpPr>
        <p:spPr>
          <a:xfrm>
            <a:off x="1701285" y="3209689"/>
            <a:ext cx="3624541"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26" name="Picture 25">
            <a:extLst>
              <a:ext uri="{FF2B5EF4-FFF2-40B4-BE49-F238E27FC236}">
                <a16:creationId xmlns:a16="http://schemas.microsoft.com/office/drawing/2014/main" id="{DE43C393-A639-F47D-D8A8-BAF189C58382}"/>
              </a:ext>
              <a:ext uri="{C183D7F6-B498-43B3-948B-1728B52AA6E4}">
                <adec:decorative xmlns:adec="http://schemas.microsoft.com/office/drawing/2017/decorative" val="1"/>
              </a:ext>
            </a:extLst>
          </p:cNvPr>
          <p:cNvPicPr>
            <a:picLocks noChangeAspect="1"/>
          </p:cNvPicPr>
          <p:nvPr/>
        </p:nvPicPr>
        <p:blipFill>
          <a:blip r:embed="rId2" cstate="screen">
            <a:extLst>
              <a:ext uri="{BEBA8EAE-BF5A-486C-A8C5-ECC9F3942E4B}">
                <a14:imgProps xmlns:a14="http://schemas.microsoft.com/office/drawing/2010/main">
                  <a14:imgLayer r:embed="rId3">
                    <a14:imgEffect>
                      <a14:saturation sat="35000"/>
                    </a14:imgEffect>
                  </a14:imgLayer>
                </a14:imgProps>
              </a:ext>
              <a:ext uri="{28A0092B-C50C-407E-A947-70E740481C1C}">
                <a14:useLocalDpi xmlns:a14="http://schemas.microsoft.com/office/drawing/2010/main"/>
              </a:ext>
            </a:extLst>
          </a:blip>
          <a:stretch>
            <a:fillRect/>
          </a:stretch>
        </p:blipFill>
        <p:spPr>
          <a:xfrm>
            <a:off x="4839787" y="3066998"/>
            <a:ext cx="972078" cy="285381"/>
          </a:xfrm>
          <a:prstGeom prst="rect">
            <a:avLst/>
          </a:prstGeom>
        </p:spPr>
      </p:pic>
      <p:pic>
        <p:nvPicPr>
          <p:cNvPr id="5" name="Picture 2" descr="illustration of the lungs Generative AI">
            <a:extLst>
              <a:ext uri="{FF2B5EF4-FFF2-40B4-BE49-F238E27FC236}">
                <a16:creationId xmlns:a16="http://schemas.microsoft.com/office/drawing/2014/main" id="{271BC805-1234-E3DB-C9A7-D50E3A4F292D}"/>
              </a:ext>
            </a:extLst>
          </p:cNvPr>
          <p:cNvPicPr>
            <a:picLocks noChangeAspect="1" noChangeArrowheads="1"/>
          </p:cNvPicPr>
          <p:nvPr/>
        </p:nvPicPr>
        <p:blipFill>
          <a:blip r:embed="rId4">
            <a:duotone>
              <a:prstClr val="black"/>
              <a:srgbClr val="E8DAC4">
                <a:lumMod val="75000"/>
                <a:tint val="45000"/>
                <a:satMod val="400000"/>
              </a:srgbClr>
            </a:duotone>
            <a:extLst>
              <a:ext uri="{BEBA8EAE-BF5A-486C-A8C5-ECC9F3942E4B}">
                <a14:imgProps xmlns:a14="http://schemas.microsoft.com/office/drawing/2010/main">
                  <a14:imgLayer r:embed="rId5">
                    <a14:imgEffect>
                      <a14:backgroundRemoval t="799" b="89776" l="9744" r="89776">
                        <a14:foregroundMark x1="54153" y1="13578" x2="54313" y2="6390"/>
                        <a14:foregroundMark x1="54313" y1="6390" x2="60064" y2="639"/>
                        <a14:foregroundMark x1="60064" y1="639" x2="67732" y2="3355"/>
                        <a14:foregroundMark x1="67732" y1="3355" x2="75719" y2="0"/>
                        <a14:foregroundMark x1="75719" y1="0" x2="82907" y2="1917"/>
                        <a14:foregroundMark x1="82907" y1="1917" x2="84345" y2="9105"/>
                        <a14:foregroundMark x1="84345" y1="9105" x2="80351" y2="16134"/>
                        <a14:foregroundMark x1="80351" y1="16134" x2="88658" y2="18530"/>
                        <a14:foregroundMark x1="88658" y1="18530" x2="92013" y2="26038"/>
                        <a14:foregroundMark x1="92013" y1="26038" x2="89137" y2="33387"/>
                        <a14:foregroundMark x1="89137" y1="33387" x2="93450" y2="40895"/>
                        <a14:foregroundMark x1="93450" y1="40895" x2="87700" y2="56230"/>
                        <a14:foregroundMark x1="87700" y1="56230" x2="86102" y2="98882"/>
                        <a14:foregroundMark x1="86102" y1="98882" x2="82428" y2="92173"/>
                        <a14:foregroundMark x1="82428" y1="92173" x2="72843" y2="92812"/>
                        <a14:foregroundMark x1="72843" y1="92812" x2="60863" y2="90415"/>
                        <a14:foregroundMark x1="60863" y1="90415" x2="21246" y2="92332"/>
                        <a14:foregroundMark x1="21246" y1="92332" x2="13319" y2="89594"/>
                        <a14:foregroundMark x1="10604" y1="53008" x2="10652" y2="52410"/>
                        <a14:foregroundMark x1="50107" y1="9374" x2="53674" y2="11342"/>
                        <a14:foregroundMark x1="54153" y1="5911" x2="61502" y2="1917"/>
                        <a14:foregroundMark x1="61502" y1="1917" x2="81789" y2="799"/>
                        <a14:foregroundMark x1="81789" y1="799" x2="82588" y2="5431"/>
                        <a14:backgroundMark x1="48562" y1="3355" x2="44249" y2="11981"/>
                        <a14:backgroundMark x1="44249" y1="11981" x2="30990" y2="24121"/>
                        <a14:backgroundMark x1="30990" y1="24121" x2="23323" y2="27796"/>
                        <a14:backgroundMark x1="23323" y1="27796" x2="12620" y2="53195"/>
                        <a14:backgroundMark x1="12620" y1="53195" x2="9105" y2="90895"/>
                        <a14:backgroundMark x1="9105" y1="90895" x2="6390" y2="84345"/>
                        <a14:backgroundMark x1="6390" y1="84345" x2="11022" y2="87061"/>
                        <a14:backgroundMark x1="28115" y1="19808" x2="17412" y2="28594"/>
                        <a14:backgroundMark x1="17412" y1="28594" x2="8626" y2="44728"/>
                        <a14:backgroundMark x1="8626" y1="44728" x2="11342" y2="51597"/>
                        <a14:backgroundMark x1="11342" y1="51597" x2="25080" y2="20288"/>
                      </a14:backgroundRemoval>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837138" y="1"/>
            <a:ext cx="6354862" cy="6857999"/>
          </a:xfrm>
          <a:prstGeom prst="rect">
            <a:avLst/>
          </a:prstGeom>
          <a:solidFill>
            <a:schemeClr val="tx1">
              <a:lumMod val="95000"/>
              <a:lumOff val="5000"/>
            </a:schemeClr>
          </a:solidFill>
        </p:spPr>
      </p:pic>
      <p:sp>
        <p:nvSpPr>
          <p:cNvPr id="7" name="Subtitle 6">
            <a:extLst>
              <a:ext uri="{FF2B5EF4-FFF2-40B4-BE49-F238E27FC236}">
                <a16:creationId xmlns:a16="http://schemas.microsoft.com/office/drawing/2014/main" id="{F32383CA-CE60-DB60-C0A6-AFEAFA641C6A}"/>
              </a:ext>
            </a:extLst>
          </p:cNvPr>
          <p:cNvSpPr>
            <a:spLocks noGrp="1"/>
          </p:cNvSpPr>
          <p:nvPr>
            <p:ph type="subTitle" idx="1"/>
          </p:nvPr>
        </p:nvSpPr>
        <p:spPr>
          <a:xfrm>
            <a:off x="1701285" y="3429000"/>
            <a:ext cx="6309360" cy="1703439"/>
          </a:xfrm>
        </p:spPr>
        <p:txBody>
          <a:bodyPr/>
          <a:lstStyle/>
          <a:p>
            <a:r>
              <a:rPr lang="en-IN" dirty="0"/>
              <a:t>Team GMAG</a:t>
            </a:r>
          </a:p>
        </p:txBody>
      </p:sp>
    </p:spTree>
    <p:extLst>
      <p:ext uri="{BB962C8B-B14F-4D97-AF65-F5344CB8AC3E}">
        <p14:creationId xmlns:p14="http://schemas.microsoft.com/office/powerpoint/2010/main" val="438040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009C8D8B-2E15-875B-08A8-28C5524EF694}"/>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1594F408-30BE-5DC2-806D-A217DB0281B2}"/>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4</a:t>
            </a:fld>
            <a:endParaRPr lang="en-US" dirty="0"/>
          </a:p>
        </p:txBody>
      </p:sp>
      <p:sp>
        <p:nvSpPr>
          <p:cNvPr id="11" name="Plaque 10">
            <a:extLst>
              <a:ext uri="{FF2B5EF4-FFF2-40B4-BE49-F238E27FC236}">
                <a16:creationId xmlns:a16="http://schemas.microsoft.com/office/drawing/2014/main" id="{95E724B3-E95F-E150-E7F9-1C3F634EF02A}"/>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FBFEC193-4F90-6CAE-6259-21C8B6A84825}"/>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6F119B25-42CB-340B-ACB4-22178DF129D4}"/>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graphicFrame>
        <p:nvGraphicFramePr>
          <p:cNvPr id="8" name="Table 7">
            <a:extLst>
              <a:ext uri="{FF2B5EF4-FFF2-40B4-BE49-F238E27FC236}">
                <a16:creationId xmlns:a16="http://schemas.microsoft.com/office/drawing/2014/main" id="{27EB1986-B230-5090-5703-71E0B3047F33}"/>
              </a:ext>
            </a:extLst>
          </p:cNvPr>
          <p:cNvGraphicFramePr>
            <a:graphicFrameLocks noGrp="1"/>
          </p:cNvGraphicFramePr>
          <p:nvPr/>
        </p:nvGraphicFramePr>
        <p:xfrm>
          <a:off x="1846805" y="2933090"/>
          <a:ext cx="8128002" cy="2225040"/>
        </p:xfrm>
        <a:graphic>
          <a:graphicData uri="http://schemas.openxmlformats.org/drawingml/2006/table">
            <a:tbl>
              <a:tblPr firstRow="1" bandRow="1">
                <a:tableStyleId>{5940675A-B579-460E-94D1-54222C63F5DA}</a:tableStyleId>
              </a:tblPr>
              <a:tblGrid>
                <a:gridCol w="1354667">
                  <a:extLst>
                    <a:ext uri="{9D8B030D-6E8A-4147-A177-3AD203B41FA5}">
                      <a16:colId xmlns:a16="http://schemas.microsoft.com/office/drawing/2014/main" val="3731356020"/>
                    </a:ext>
                  </a:extLst>
                </a:gridCol>
                <a:gridCol w="1354667">
                  <a:extLst>
                    <a:ext uri="{9D8B030D-6E8A-4147-A177-3AD203B41FA5}">
                      <a16:colId xmlns:a16="http://schemas.microsoft.com/office/drawing/2014/main" val="1081395083"/>
                    </a:ext>
                  </a:extLst>
                </a:gridCol>
                <a:gridCol w="1354667">
                  <a:extLst>
                    <a:ext uri="{9D8B030D-6E8A-4147-A177-3AD203B41FA5}">
                      <a16:colId xmlns:a16="http://schemas.microsoft.com/office/drawing/2014/main" val="1764737545"/>
                    </a:ext>
                  </a:extLst>
                </a:gridCol>
                <a:gridCol w="1354667">
                  <a:extLst>
                    <a:ext uri="{9D8B030D-6E8A-4147-A177-3AD203B41FA5}">
                      <a16:colId xmlns:a16="http://schemas.microsoft.com/office/drawing/2014/main" val="1436915445"/>
                    </a:ext>
                  </a:extLst>
                </a:gridCol>
                <a:gridCol w="1354667">
                  <a:extLst>
                    <a:ext uri="{9D8B030D-6E8A-4147-A177-3AD203B41FA5}">
                      <a16:colId xmlns:a16="http://schemas.microsoft.com/office/drawing/2014/main" val="1078010789"/>
                    </a:ext>
                  </a:extLst>
                </a:gridCol>
                <a:gridCol w="1354667">
                  <a:extLst>
                    <a:ext uri="{9D8B030D-6E8A-4147-A177-3AD203B41FA5}">
                      <a16:colId xmlns:a16="http://schemas.microsoft.com/office/drawing/2014/main" val="2844726909"/>
                    </a:ext>
                  </a:extLst>
                </a:gridCol>
              </a:tblGrid>
              <a:tr h="370840">
                <a:tc>
                  <a:txBody>
                    <a:bodyPr/>
                    <a:lstStyle/>
                    <a:p>
                      <a:endParaRPr lang="en-IN"/>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5318416"/>
                  </a:ext>
                </a:extLst>
              </a:tr>
              <a:tr h="370840">
                <a:tc>
                  <a:txBody>
                    <a:bodyPr/>
                    <a:lstStyle/>
                    <a:p>
                      <a:endParaRPr lang="en-IN"/>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74905368"/>
                  </a:ext>
                </a:extLst>
              </a:tr>
              <a:tr h="370840">
                <a:tc>
                  <a:txBody>
                    <a:bodyPr/>
                    <a:lstStyle/>
                    <a:p>
                      <a:endParaRPr lang="en-IN"/>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86628253"/>
                  </a:ext>
                </a:extLst>
              </a:tr>
              <a:tr h="370840">
                <a:tc>
                  <a:txBody>
                    <a:bodyPr/>
                    <a:lstStyle/>
                    <a:p>
                      <a:endParaRPr lang="en-IN"/>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82392843"/>
                  </a:ext>
                </a:extLst>
              </a:tr>
              <a:tr h="370840">
                <a:tc>
                  <a:txBody>
                    <a:bodyPr/>
                    <a:lstStyle/>
                    <a:p>
                      <a:endParaRPr lang="en-IN"/>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26889268"/>
                  </a:ext>
                </a:extLst>
              </a:tr>
              <a:tr h="370840">
                <a:tc>
                  <a:txBody>
                    <a:bodyPr/>
                    <a:lstStyle/>
                    <a:p>
                      <a:endParaRPr lang="en-IN"/>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247911161"/>
                  </a:ext>
                </a:extLst>
              </a:tr>
            </a:tbl>
          </a:graphicData>
        </a:graphic>
      </p:graphicFrame>
      <p:graphicFrame>
        <p:nvGraphicFramePr>
          <p:cNvPr id="9" name="Table 8">
            <a:extLst>
              <a:ext uri="{FF2B5EF4-FFF2-40B4-BE49-F238E27FC236}">
                <a16:creationId xmlns:a16="http://schemas.microsoft.com/office/drawing/2014/main" id="{C88B9066-73F7-A0AB-014D-CA9EC5582230}"/>
              </a:ext>
            </a:extLst>
          </p:cNvPr>
          <p:cNvGraphicFramePr>
            <a:graphicFrameLocks noGrp="1"/>
          </p:cNvGraphicFramePr>
          <p:nvPr>
            <p:extLst>
              <p:ext uri="{D42A27DB-BD31-4B8C-83A1-F6EECF244321}">
                <p14:modId xmlns:p14="http://schemas.microsoft.com/office/powerpoint/2010/main" val="2727029918"/>
              </p:ext>
            </p:extLst>
          </p:nvPr>
        </p:nvGraphicFramePr>
        <p:xfrm>
          <a:off x="840611" y="523981"/>
          <a:ext cx="10479430" cy="5819188"/>
        </p:xfrm>
        <a:graphic>
          <a:graphicData uri="http://schemas.openxmlformats.org/drawingml/2006/table">
            <a:tbl>
              <a:tblPr firstRow="1" bandRow="1">
                <a:tableStyleId>{2D5ABB26-0587-4C30-8999-92F81FD0307C}</a:tableStyleId>
              </a:tblPr>
              <a:tblGrid>
                <a:gridCol w="1675545">
                  <a:extLst>
                    <a:ext uri="{9D8B030D-6E8A-4147-A177-3AD203B41FA5}">
                      <a16:colId xmlns:a16="http://schemas.microsoft.com/office/drawing/2014/main" val="2753576547"/>
                    </a:ext>
                  </a:extLst>
                </a:gridCol>
                <a:gridCol w="2569552">
                  <a:extLst>
                    <a:ext uri="{9D8B030D-6E8A-4147-A177-3AD203B41FA5}">
                      <a16:colId xmlns:a16="http://schemas.microsoft.com/office/drawing/2014/main" val="4214250652"/>
                    </a:ext>
                  </a:extLst>
                </a:gridCol>
                <a:gridCol w="2917861">
                  <a:extLst>
                    <a:ext uri="{9D8B030D-6E8A-4147-A177-3AD203B41FA5}">
                      <a16:colId xmlns:a16="http://schemas.microsoft.com/office/drawing/2014/main" val="1645384652"/>
                    </a:ext>
                  </a:extLst>
                </a:gridCol>
                <a:gridCol w="1479478">
                  <a:extLst>
                    <a:ext uri="{9D8B030D-6E8A-4147-A177-3AD203B41FA5}">
                      <a16:colId xmlns:a16="http://schemas.microsoft.com/office/drawing/2014/main" val="1105173112"/>
                    </a:ext>
                  </a:extLst>
                </a:gridCol>
                <a:gridCol w="1836994">
                  <a:extLst>
                    <a:ext uri="{9D8B030D-6E8A-4147-A177-3AD203B41FA5}">
                      <a16:colId xmlns:a16="http://schemas.microsoft.com/office/drawing/2014/main" val="1512830059"/>
                    </a:ext>
                  </a:extLst>
                </a:gridCol>
              </a:tblGrid>
              <a:tr h="1978737">
                <a:tc>
                  <a:txBody>
                    <a:bodyPr/>
                    <a:lstStyle/>
                    <a:p>
                      <a:pPr algn="l"/>
                      <a:r>
                        <a:rPr lang="en-US" sz="1800" b="1" i="0" kern="1200" dirty="0">
                          <a:solidFill>
                            <a:schemeClr val="bg1"/>
                          </a:solidFill>
                          <a:effectLst/>
                          <a:latin typeface="+mn-lt"/>
                          <a:ea typeface="+mn-ea"/>
                          <a:cs typeface="+mn-cs"/>
                        </a:rPr>
                        <a:t>IEEE Access</a:t>
                      </a:r>
                      <a:endParaRPr lang="en-US" sz="1800" b="0" i="0" kern="1200" dirty="0">
                        <a:solidFill>
                          <a:schemeClr val="bg1"/>
                        </a:solidFill>
                        <a:effectLst/>
                        <a:latin typeface="+mn-lt"/>
                        <a:ea typeface="+mn-ea"/>
                        <a:cs typeface="+mn-cs"/>
                      </a:endParaRPr>
                    </a:p>
                    <a:p>
                      <a:pPr algn="l"/>
                      <a:r>
                        <a:rPr lang="en-US" sz="1800" b="0" i="0" kern="1200" dirty="0">
                          <a:solidFill>
                            <a:schemeClr val="bg1"/>
                          </a:solidFill>
                          <a:effectLst/>
                          <a:latin typeface="+mn-lt"/>
                          <a:ea typeface="+mn-ea"/>
                          <a:cs typeface="+mn-cs"/>
                        </a:rPr>
                        <a:t>April 2021</a:t>
                      </a:r>
                      <a:endParaRPr lang="en-IN" sz="19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800" b="1" i="0" kern="1200" dirty="0">
                          <a:solidFill>
                            <a:schemeClr val="bg1"/>
                          </a:solidFill>
                          <a:effectLst/>
                          <a:latin typeface="+mn-lt"/>
                          <a:ea typeface="+mn-ea"/>
                          <a:cs typeface="+mn-cs"/>
                        </a:rPr>
                        <a:t>Recognition of Pulmonary Diseases from Lung Sounds using Convolutional Neural Networks</a:t>
                      </a:r>
                      <a:endParaRPr lang="en-US" sz="1800" b="0" i="0" kern="1200" dirty="0">
                        <a:solidFill>
                          <a:schemeClr val="bg1"/>
                        </a:solidFill>
                        <a:effectLst/>
                        <a:latin typeface="+mn-lt"/>
                        <a:ea typeface="+mn-ea"/>
                        <a:cs typeface="+mn-cs"/>
                      </a:endParaRPr>
                    </a:p>
                    <a:p>
                      <a:pPr algn="l"/>
                      <a:r>
                        <a:rPr lang="en-US" sz="1800" b="0" i="0" kern="1200" dirty="0">
                          <a:solidFill>
                            <a:schemeClr val="bg1"/>
                          </a:solidFill>
                          <a:effectLst/>
                          <a:latin typeface="+mn-lt"/>
                          <a:ea typeface="+mn-ea"/>
                          <a:cs typeface="+mn-cs"/>
                        </a:rPr>
                        <a:t>Authors: Mohammed A. A. Al-</a:t>
                      </a:r>
                      <a:r>
                        <a:rPr lang="en-US" sz="1800" b="0" i="0" kern="1200" dirty="0" err="1">
                          <a:solidFill>
                            <a:schemeClr val="bg1"/>
                          </a:solidFill>
                          <a:effectLst/>
                          <a:latin typeface="+mn-lt"/>
                          <a:ea typeface="+mn-ea"/>
                          <a:cs typeface="+mn-cs"/>
                        </a:rPr>
                        <a:t>qaness</a:t>
                      </a:r>
                      <a:r>
                        <a:rPr lang="en-US" sz="1800" b="0" i="0" kern="1200" baseline="0" dirty="0">
                          <a:solidFill>
                            <a:schemeClr val="bg1"/>
                          </a:solidFill>
                          <a:effectLst/>
                          <a:latin typeface="+mn-lt"/>
                          <a:ea typeface="+mn-ea"/>
                          <a:cs typeface="+mn-cs"/>
                        </a:rPr>
                        <a:t> et al</a:t>
                      </a:r>
                      <a:endParaRPr lang="en-IN" sz="19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800" b="0" i="0" kern="1200" dirty="0">
                          <a:solidFill>
                            <a:schemeClr val="bg1"/>
                          </a:solidFill>
                          <a:effectLst/>
                          <a:latin typeface="+mn-lt"/>
                          <a:ea typeface="+mn-ea"/>
                          <a:cs typeface="+mn-cs"/>
                        </a:rPr>
                        <a:t>The study investigates the use of CNNs for recognizing multiple pulmonary diseases from lung sound signals.</a:t>
                      </a:r>
                    </a:p>
                    <a:p>
                      <a:pPr algn="l"/>
                      <a:r>
                        <a:rPr lang="en-US" sz="1800" b="0" i="0" kern="1200" dirty="0">
                          <a:solidFill>
                            <a:schemeClr val="bg1"/>
                          </a:solidFill>
                          <a:effectLst/>
                          <a:latin typeface="+mn-lt"/>
                          <a:ea typeface="+mn-ea"/>
                          <a:cs typeface="+mn-cs"/>
                        </a:rPr>
                        <a:t>Dataset: Lung sound signals</a:t>
                      </a:r>
                      <a:endParaRPr lang="en-IN" sz="19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800" b="0" i="0" kern="1200" dirty="0">
                          <a:solidFill>
                            <a:schemeClr val="bg1"/>
                          </a:solidFill>
                          <a:effectLst/>
                          <a:latin typeface="+mn-lt"/>
                          <a:ea typeface="+mn-ea"/>
                          <a:cs typeface="+mn-cs"/>
                        </a:rPr>
                        <a:t>CNNs, Long Short-Term Memory (LSTM) units</a:t>
                      </a:r>
                      <a:endParaRPr lang="en-IN" sz="19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800" b="0" i="0" kern="1200" dirty="0">
                          <a:solidFill>
                            <a:schemeClr val="bg1"/>
                          </a:solidFill>
                          <a:effectLst/>
                          <a:latin typeface="+mn-lt"/>
                          <a:ea typeface="+mn-ea"/>
                          <a:cs typeface="+mn-cs"/>
                        </a:rPr>
                        <a:t>CNNs and LSTMs effectively classify lung diseases from sound signals</a:t>
                      </a:r>
                      <a:endParaRPr lang="en-IN" sz="19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extLst>
                  <a:ext uri="{0D108BD9-81ED-4DB2-BD59-A6C34878D82A}">
                    <a16:rowId xmlns:a16="http://schemas.microsoft.com/office/drawing/2014/main" val="428120005"/>
                  </a:ext>
                </a:extLst>
              </a:tr>
              <a:tr h="1828771">
                <a:tc>
                  <a:txBody>
                    <a:bodyPr/>
                    <a:lstStyle/>
                    <a:p>
                      <a:pPr algn="l"/>
                      <a:r>
                        <a:rPr lang="en-US" sz="1800" b="1" i="0" kern="1200" dirty="0">
                          <a:solidFill>
                            <a:schemeClr val="bg1"/>
                          </a:solidFill>
                          <a:effectLst/>
                          <a:latin typeface="+mn-lt"/>
                          <a:ea typeface="+mn-ea"/>
                          <a:cs typeface="+mn-cs"/>
                        </a:rPr>
                        <a:t>IEEE Transactions on Biomedical Engineering</a:t>
                      </a:r>
                      <a:endParaRPr lang="en-US" sz="1800" b="0" i="0" kern="1200" dirty="0">
                        <a:solidFill>
                          <a:schemeClr val="bg1"/>
                        </a:solidFill>
                        <a:effectLst/>
                        <a:latin typeface="+mn-lt"/>
                        <a:ea typeface="+mn-ea"/>
                        <a:cs typeface="+mn-cs"/>
                      </a:endParaRPr>
                    </a:p>
                    <a:p>
                      <a:pPr algn="l"/>
                      <a:r>
                        <a:rPr lang="en-US" sz="1800" b="0" i="0" kern="1200" dirty="0">
                          <a:solidFill>
                            <a:schemeClr val="bg1"/>
                          </a:solidFill>
                          <a:effectLst/>
                          <a:latin typeface="+mn-lt"/>
                          <a:ea typeface="+mn-ea"/>
                          <a:cs typeface="+mn-cs"/>
                        </a:rPr>
                        <a:t>February 2024</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800" b="1" i="0" kern="1200" dirty="0">
                          <a:solidFill>
                            <a:schemeClr val="bg1"/>
                          </a:solidFill>
                          <a:effectLst/>
                          <a:latin typeface="+mn-lt"/>
                          <a:ea typeface="+mn-ea"/>
                          <a:cs typeface="+mn-cs"/>
                        </a:rPr>
                        <a:t>Explainable Lung Disease Classification from Chest X-Ray Images</a:t>
                      </a:r>
                      <a:endParaRPr lang="en-US" sz="1800" b="0" i="0" kern="1200" dirty="0">
                        <a:solidFill>
                          <a:schemeClr val="bg1"/>
                        </a:solidFill>
                        <a:effectLst/>
                        <a:latin typeface="+mn-lt"/>
                        <a:ea typeface="+mn-ea"/>
                        <a:cs typeface="+mn-cs"/>
                      </a:endParaRPr>
                    </a:p>
                    <a:p>
                      <a:pPr algn="l"/>
                      <a:r>
                        <a:rPr lang="en-US" sz="1800" b="0" i="0" kern="1200" dirty="0">
                          <a:solidFill>
                            <a:schemeClr val="bg1"/>
                          </a:solidFill>
                          <a:effectLst/>
                          <a:latin typeface="+mn-lt"/>
                          <a:ea typeface="+mn-ea"/>
                          <a:cs typeface="+mn-cs"/>
                        </a:rPr>
                        <a:t>Authors: </a:t>
                      </a:r>
                      <a:r>
                        <a:rPr lang="en-US" sz="1800" b="0" i="0" kern="1200" dirty="0" err="1">
                          <a:solidFill>
                            <a:schemeClr val="bg1"/>
                          </a:solidFill>
                          <a:effectLst/>
                          <a:latin typeface="+mn-lt"/>
                          <a:ea typeface="+mn-ea"/>
                          <a:cs typeface="+mn-cs"/>
                        </a:rPr>
                        <a:t>Stefanus</a:t>
                      </a:r>
                      <a:r>
                        <a:rPr lang="en-US" sz="1800" b="0" i="0" kern="1200" dirty="0">
                          <a:solidFill>
                            <a:schemeClr val="bg1"/>
                          </a:solidFill>
                          <a:effectLst/>
                          <a:latin typeface="+mn-lt"/>
                          <a:ea typeface="+mn-ea"/>
                          <a:cs typeface="+mn-cs"/>
                        </a:rPr>
                        <a:t> Tao </a:t>
                      </a:r>
                      <a:r>
                        <a:rPr lang="en-US" sz="1800" b="0" i="0" kern="1200" dirty="0" err="1">
                          <a:solidFill>
                            <a:schemeClr val="bg1"/>
                          </a:solidFill>
                          <a:effectLst/>
                          <a:latin typeface="+mn-lt"/>
                          <a:ea typeface="+mn-ea"/>
                          <a:cs typeface="+mn-cs"/>
                        </a:rPr>
                        <a:t>Hwa</a:t>
                      </a:r>
                      <a:r>
                        <a:rPr lang="en-US" sz="1800" b="0" i="0" kern="1200" dirty="0">
                          <a:solidFill>
                            <a:schemeClr val="bg1"/>
                          </a:solidFill>
                          <a:effectLst/>
                          <a:latin typeface="+mn-lt"/>
                          <a:ea typeface="+mn-ea"/>
                          <a:cs typeface="+mn-cs"/>
                        </a:rPr>
                        <a:t> </a:t>
                      </a:r>
                      <a:r>
                        <a:rPr lang="en-US" sz="1800" b="0" i="0" kern="1200" dirty="0" err="1">
                          <a:solidFill>
                            <a:schemeClr val="bg1"/>
                          </a:solidFill>
                          <a:effectLst/>
                          <a:latin typeface="+mn-lt"/>
                          <a:ea typeface="+mn-ea"/>
                          <a:cs typeface="+mn-cs"/>
                        </a:rPr>
                        <a:t>Kieu</a:t>
                      </a:r>
                      <a:r>
                        <a:rPr lang="en-US" sz="1800" b="0" i="0" kern="1200" baseline="0" dirty="0">
                          <a:solidFill>
                            <a:schemeClr val="bg1"/>
                          </a:solidFill>
                          <a:effectLst/>
                          <a:latin typeface="+mn-lt"/>
                          <a:ea typeface="+mn-ea"/>
                          <a:cs typeface="+mn-cs"/>
                        </a:rPr>
                        <a:t> et al</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800" b="0" i="0" kern="1200" dirty="0">
                          <a:solidFill>
                            <a:schemeClr val="bg1"/>
                          </a:solidFill>
                          <a:effectLst/>
                          <a:latin typeface="+mn-lt"/>
                          <a:ea typeface="+mn-ea"/>
                          <a:cs typeface="+mn-cs"/>
                        </a:rPr>
                        <a:t>The paper develops deep learning and transformer-based models for diagnosing lung disorders. </a:t>
                      </a:r>
                    </a:p>
                    <a:p>
                      <a:pPr algn="l"/>
                      <a:r>
                        <a:rPr lang="en-US" sz="1800" b="0" i="0" kern="1200" dirty="0">
                          <a:solidFill>
                            <a:schemeClr val="bg1"/>
                          </a:solidFill>
                          <a:effectLst/>
                          <a:latin typeface="+mn-lt"/>
                          <a:ea typeface="+mn-ea"/>
                          <a:cs typeface="+mn-cs"/>
                        </a:rPr>
                        <a:t>Dataset: Chest X-ray images</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IN" sz="1800" b="0" i="0" kern="1200" dirty="0">
                          <a:solidFill>
                            <a:schemeClr val="bg1"/>
                          </a:solidFill>
                          <a:effectLst/>
                          <a:latin typeface="+mn-lt"/>
                          <a:ea typeface="+mn-ea"/>
                          <a:cs typeface="+mn-cs"/>
                        </a:rPr>
                        <a:t>Deep Learning (DL), Transformer models</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800" b="0" i="0" kern="1200" dirty="0">
                          <a:solidFill>
                            <a:schemeClr val="bg1"/>
                          </a:solidFill>
                          <a:effectLst/>
                          <a:latin typeface="+mn-lt"/>
                          <a:ea typeface="+mn-ea"/>
                          <a:cs typeface="+mn-cs"/>
                        </a:rPr>
                        <a:t>DL and transformer models provide high accuracy in lung disease classification</a:t>
                      </a:r>
                      <a:endParaRPr lang="en-IN" u="none"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extLst>
                  <a:ext uri="{0D108BD9-81ED-4DB2-BD59-A6C34878D82A}">
                    <a16:rowId xmlns:a16="http://schemas.microsoft.com/office/drawing/2014/main" val="3300060475"/>
                  </a:ext>
                </a:extLst>
              </a:tr>
              <a:tr h="1978737">
                <a:tc>
                  <a:txBody>
                    <a:bodyPr/>
                    <a:lstStyle/>
                    <a:p>
                      <a:pPr algn="l"/>
                      <a:r>
                        <a:rPr lang="en-US" sz="1800" b="1" i="0" kern="1200" dirty="0">
                          <a:solidFill>
                            <a:schemeClr val="bg1"/>
                          </a:solidFill>
                          <a:effectLst/>
                          <a:latin typeface="+mn-lt"/>
                          <a:ea typeface="+mn-ea"/>
                          <a:cs typeface="+mn-cs"/>
                        </a:rPr>
                        <a:t>IEEE Access</a:t>
                      </a:r>
                      <a:endParaRPr lang="en-US" sz="1800" b="0" i="0" kern="1200" dirty="0">
                        <a:solidFill>
                          <a:schemeClr val="bg1"/>
                        </a:solidFill>
                        <a:effectLst/>
                        <a:latin typeface="+mn-lt"/>
                        <a:ea typeface="+mn-ea"/>
                        <a:cs typeface="+mn-cs"/>
                      </a:endParaRPr>
                    </a:p>
                    <a:p>
                      <a:pPr algn="l"/>
                      <a:r>
                        <a:rPr lang="en-US" sz="1800" b="0" i="0" kern="1200" dirty="0">
                          <a:solidFill>
                            <a:schemeClr val="bg1"/>
                          </a:solidFill>
                          <a:effectLst/>
                          <a:latin typeface="+mn-lt"/>
                          <a:ea typeface="+mn-ea"/>
                          <a:cs typeface="+mn-cs"/>
                        </a:rPr>
                        <a:t>February 2024</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800" b="1" i="0" kern="1200" dirty="0">
                          <a:solidFill>
                            <a:schemeClr val="bg1"/>
                          </a:solidFill>
                          <a:effectLst/>
                          <a:latin typeface="+mn-lt"/>
                          <a:ea typeface="+mn-ea"/>
                          <a:cs typeface="+mn-cs"/>
                        </a:rPr>
                        <a:t>Detection of Lung Disorders from X-Ray Images Using Hybrid Deep Learning</a:t>
                      </a:r>
                      <a:endParaRPr lang="en-US" sz="1800" b="0" i="0" kern="1200" dirty="0">
                        <a:solidFill>
                          <a:schemeClr val="bg1"/>
                        </a:solidFill>
                        <a:effectLst/>
                        <a:latin typeface="+mn-lt"/>
                        <a:ea typeface="+mn-ea"/>
                        <a:cs typeface="+mn-cs"/>
                      </a:endParaRPr>
                    </a:p>
                    <a:p>
                      <a:pPr algn="l"/>
                      <a:r>
                        <a:rPr lang="en-US" sz="1800" b="0" i="0" kern="1200" dirty="0">
                          <a:solidFill>
                            <a:schemeClr val="bg1"/>
                          </a:solidFill>
                          <a:effectLst/>
                          <a:latin typeface="+mn-lt"/>
                          <a:ea typeface="+mn-ea"/>
                          <a:cs typeface="+mn-cs"/>
                        </a:rPr>
                        <a:t>Authors: Mohammed A. A. Al-</a:t>
                      </a:r>
                      <a:r>
                        <a:rPr lang="en-US" sz="1800" b="0" i="0" kern="1200" dirty="0" err="1">
                          <a:solidFill>
                            <a:schemeClr val="bg1"/>
                          </a:solidFill>
                          <a:effectLst/>
                          <a:latin typeface="+mn-lt"/>
                          <a:ea typeface="+mn-ea"/>
                          <a:cs typeface="+mn-cs"/>
                        </a:rPr>
                        <a:t>qaness</a:t>
                      </a:r>
                      <a:r>
                        <a:rPr lang="en-US" sz="1800" b="0" i="0" kern="1200" baseline="0" dirty="0">
                          <a:solidFill>
                            <a:schemeClr val="bg1"/>
                          </a:solidFill>
                          <a:effectLst/>
                          <a:latin typeface="+mn-lt"/>
                          <a:ea typeface="+mn-ea"/>
                          <a:cs typeface="+mn-cs"/>
                        </a:rPr>
                        <a:t> et al</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800" b="0" i="0" kern="1200" dirty="0">
                          <a:solidFill>
                            <a:schemeClr val="bg1"/>
                          </a:solidFill>
                          <a:effectLst/>
                          <a:latin typeface="+mn-lt"/>
                          <a:ea typeface="+mn-ea"/>
                          <a:cs typeface="+mn-cs"/>
                        </a:rPr>
                        <a:t>The research aims to develop an intelligent system for diagnosing lung diseases from chest X-rays.</a:t>
                      </a:r>
                    </a:p>
                    <a:p>
                      <a:pPr algn="l"/>
                      <a:r>
                        <a:rPr lang="en-US" sz="1800" b="0" i="0" kern="1200" dirty="0">
                          <a:solidFill>
                            <a:schemeClr val="bg1"/>
                          </a:solidFill>
                          <a:effectLst/>
                          <a:latin typeface="+mn-lt"/>
                          <a:ea typeface="+mn-ea"/>
                          <a:cs typeface="+mn-cs"/>
                        </a:rPr>
                        <a:t> Dataset: Chest X-ray images</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IN" sz="1800" b="0" i="0" kern="1200" dirty="0">
                          <a:solidFill>
                            <a:schemeClr val="bg1"/>
                          </a:solidFill>
                          <a:effectLst/>
                          <a:latin typeface="+mn-lt"/>
                          <a:ea typeface="+mn-ea"/>
                          <a:cs typeface="+mn-cs"/>
                        </a:rPr>
                        <a:t>Hybrid Deep Learning models</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800" b="0" i="0" kern="1200" dirty="0">
                          <a:solidFill>
                            <a:schemeClr val="bg1"/>
                          </a:solidFill>
                          <a:effectLst/>
                          <a:latin typeface="+mn-lt"/>
                          <a:ea typeface="+mn-ea"/>
                          <a:cs typeface="+mn-cs"/>
                        </a:rPr>
                        <a:t>Hybrid models improve diagnostic accuracy and reliability</a:t>
                      </a:r>
                      <a:endParaRPr lang="en-IN"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extLst>
                  <a:ext uri="{0D108BD9-81ED-4DB2-BD59-A6C34878D82A}">
                    <a16:rowId xmlns:a16="http://schemas.microsoft.com/office/drawing/2014/main" val="307627077"/>
                  </a:ext>
                </a:extLst>
              </a:tr>
            </a:tbl>
          </a:graphicData>
        </a:graphic>
      </p:graphicFrame>
    </p:spTree>
    <p:extLst>
      <p:ext uri="{BB962C8B-B14F-4D97-AF65-F5344CB8AC3E}">
        <p14:creationId xmlns:p14="http://schemas.microsoft.com/office/powerpoint/2010/main" val="29482757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009C8D8B-2E15-875B-08A8-28C5524EF694}"/>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1594F408-30BE-5DC2-806D-A217DB0281B2}"/>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5</a:t>
            </a:fld>
            <a:endParaRPr lang="en-US" dirty="0"/>
          </a:p>
        </p:txBody>
      </p:sp>
      <p:sp>
        <p:nvSpPr>
          <p:cNvPr id="11" name="Plaque 10">
            <a:extLst>
              <a:ext uri="{FF2B5EF4-FFF2-40B4-BE49-F238E27FC236}">
                <a16:creationId xmlns:a16="http://schemas.microsoft.com/office/drawing/2014/main" id="{95E724B3-E95F-E150-E7F9-1C3F634EF02A}"/>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FBFEC193-4F90-6CAE-6259-21C8B6A84825}"/>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6F119B25-42CB-340B-ACB4-22178DF129D4}"/>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graphicFrame>
        <p:nvGraphicFramePr>
          <p:cNvPr id="8" name="Table 7">
            <a:extLst>
              <a:ext uri="{FF2B5EF4-FFF2-40B4-BE49-F238E27FC236}">
                <a16:creationId xmlns:a16="http://schemas.microsoft.com/office/drawing/2014/main" id="{27EB1986-B230-5090-5703-71E0B3047F33}"/>
              </a:ext>
            </a:extLst>
          </p:cNvPr>
          <p:cNvGraphicFramePr>
            <a:graphicFrameLocks noGrp="1"/>
          </p:cNvGraphicFramePr>
          <p:nvPr/>
        </p:nvGraphicFramePr>
        <p:xfrm>
          <a:off x="1846805" y="2933090"/>
          <a:ext cx="8128002" cy="2225040"/>
        </p:xfrm>
        <a:graphic>
          <a:graphicData uri="http://schemas.openxmlformats.org/drawingml/2006/table">
            <a:tbl>
              <a:tblPr firstRow="1" bandRow="1">
                <a:tableStyleId>{5940675A-B579-460E-94D1-54222C63F5DA}</a:tableStyleId>
              </a:tblPr>
              <a:tblGrid>
                <a:gridCol w="1354667">
                  <a:extLst>
                    <a:ext uri="{9D8B030D-6E8A-4147-A177-3AD203B41FA5}">
                      <a16:colId xmlns:a16="http://schemas.microsoft.com/office/drawing/2014/main" val="3731356020"/>
                    </a:ext>
                  </a:extLst>
                </a:gridCol>
                <a:gridCol w="1354667">
                  <a:extLst>
                    <a:ext uri="{9D8B030D-6E8A-4147-A177-3AD203B41FA5}">
                      <a16:colId xmlns:a16="http://schemas.microsoft.com/office/drawing/2014/main" val="1081395083"/>
                    </a:ext>
                  </a:extLst>
                </a:gridCol>
                <a:gridCol w="1354667">
                  <a:extLst>
                    <a:ext uri="{9D8B030D-6E8A-4147-A177-3AD203B41FA5}">
                      <a16:colId xmlns:a16="http://schemas.microsoft.com/office/drawing/2014/main" val="1764737545"/>
                    </a:ext>
                  </a:extLst>
                </a:gridCol>
                <a:gridCol w="1354667">
                  <a:extLst>
                    <a:ext uri="{9D8B030D-6E8A-4147-A177-3AD203B41FA5}">
                      <a16:colId xmlns:a16="http://schemas.microsoft.com/office/drawing/2014/main" val="1436915445"/>
                    </a:ext>
                  </a:extLst>
                </a:gridCol>
                <a:gridCol w="1354667">
                  <a:extLst>
                    <a:ext uri="{9D8B030D-6E8A-4147-A177-3AD203B41FA5}">
                      <a16:colId xmlns:a16="http://schemas.microsoft.com/office/drawing/2014/main" val="1078010789"/>
                    </a:ext>
                  </a:extLst>
                </a:gridCol>
                <a:gridCol w="1354667">
                  <a:extLst>
                    <a:ext uri="{9D8B030D-6E8A-4147-A177-3AD203B41FA5}">
                      <a16:colId xmlns:a16="http://schemas.microsoft.com/office/drawing/2014/main" val="2844726909"/>
                    </a:ext>
                  </a:extLst>
                </a:gridCol>
              </a:tblGrid>
              <a:tr h="370840">
                <a:tc>
                  <a:txBody>
                    <a:bodyPr/>
                    <a:lstStyle/>
                    <a:p>
                      <a:endParaRPr lang="en-IN"/>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5318416"/>
                  </a:ext>
                </a:extLst>
              </a:tr>
              <a:tr h="370840">
                <a:tc>
                  <a:txBody>
                    <a:bodyPr/>
                    <a:lstStyle/>
                    <a:p>
                      <a:endParaRPr lang="en-IN"/>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74905368"/>
                  </a:ext>
                </a:extLst>
              </a:tr>
              <a:tr h="370840">
                <a:tc>
                  <a:txBody>
                    <a:bodyPr/>
                    <a:lstStyle/>
                    <a:p>
                      <a:endParaRPr lang="en-IN"/>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86628253"/>
                  </a:ext>
                </a:extLst>
              </a:tr>
              <a:tr h="370840">
                <a:tc>
                  <a:txBody>
                    <a:bodyPr/>
                    <a:lstStyle/>
                    <a:p>
                      <a:endParaRPr lang="en-IN"/>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82392843"/>
                  </a:ext>
                </a:extLst>
              </a:tr>
              <a:tr h="370840">
                <a:tc>
                  <a:txBody>
                    <a:bodyPr/>
                    <a:lstStyle/>
                    <a:p>
                      <a:endParaRPr lang="en-IN"/>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26889268"/>
                  </a:ext>
                </a:extLst>
              </a:tr>
              <a:tr h="370840">
                <a:tc>
                  <a:txBody>
                    <a:bodyPr/>
                    <a:lstStyle/>
                    <a:p>
                      <a:endParaRPr lang="en-IN"/>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247911161"/>
                  </a:ext>
                </a:extLst>
              </a:tr>
            </a:tbl>
          </a:graphicData>
        </a:graphic>
      </p:graphicFrame>
      <p:graphicFrame>
        <p:nvGraphicFramePr>
          <p:cNvPr id="9" name="Table 8">
            <a:extLst>
              <a:ext uri="{FF2B5EF4-FFF2-40B4-BE49-F238E27FC236}">
                <a16:creationId xmlns:a16="http://schemas.microsoft.com/office/drawing/2014/main" id="{C88B9066-73F7-A0AB-014D-CA9EC5582230}"/>
              </a:ext>
            </a:extLst>
          </p:cNvPr>
          <p:cNvGraphicFramePr>
            <a:graphicFrameLocks noGrp="1"/>
          </p:cNvGraphicFramePr>
          <p:nvPr>
            <p:extLst>
              <p:ext uri="{D42A27DB-BD31-4B8C-83A1-F6EECF244321}">
                <p14:modId xmlns:p14="http://schemas.microsoft.com/office/powerpoint/2010/main" val="4274446267"/>
              </p:ext>
            </p:extLst>
          </p:nvPr>
        </p:nvGraphicFramePr>
        <p:xfrm>
          <a:off x="924674" y="452061"/>
          <a:ext cx="10325529" cy="5753744"/>
        </p:xfrm>
        <a:graphic>
          <a:graphicData uri="http://schemas.openxmlformats.org/drawingml/2006/table">
            <a:tbl>
              <a:tblPr firstRow="1" bandRow="1">
                <a:tableStyleId>{2D5ABB26-0587-4C30-8999-92F81FD0307C}</a:tableStyleId>
              </a:tblPr>
              <a:tblGrid>
                <a:gridCol w="1650937">
                  <a:extLst>
                    <a:ext uri="{9D8B030D-6E8A-4147-A177-3AD203B41FA5}">
                      <a16:colId xmlns:a16="http://schemas.microsoft.com/office/drawing/2014/main" val="2753576547"/>
                    </a:ext>
                  </a:extLst>
                </a:gridCol>
                <a:gridCol w="2433971">
                  <a:extLst>
                    <a:ext uri="{9D8B030D-6E8A-4147-A177-3AD203B41FA5}">
                      <a16:colId xmlns:a16="http://schemas.microsoft.com/office/drawing/2014/main" val="4214250652"/>
                    </a:ext>
                  </a:extLst>
                </a:gridCol>
                <a:gridCol w="2709508">
                  <a:extLst>
                    <a:ext uri="{9D8B030D-6E8A-4147-A177-3AD203B41FA5}">
                      <a16:colId xmlns:a16="http://schemas.microsoft.com/office/drawing/2014/main" val="1645384652"/>
                    </a:ext>
                  </a:extLst>
                </a:gridCol>
                <a:gridCol w="1479016">
                  <a:extLst>
                    <a:ext uri="{9D8B030D-6E8A-4147-A177-3AD203B41FA5}">
                      <a16:colId xmlns:a16="http://schemas.microsoft.com/office/drawing/2014/main" val="1105173112"/>
                    </a:ext>
                  </a:extLst>
                </a:gridCol>
                <a:gridCol w="2052097">
                  <a:extLst>
                    <a:ext uri="{9D8B030D-6E8A-4147-A177-3AD203B41FA5}">
                      <a16:colId xmlns:a16="http://schemas.microsoft.com/office/drawing/2014/main" val="1512830059"/>
                    </a:ext>
                  </a:extLst>
                </a:gridCol>
              </a:tblGrid>
              <a:tr h="2046898">
                <a:tc>
                  <a:txBody>
                    <a:bodyPr/>
                    <a:lstStyle/>
                    <a:p>
                      <a:pPr algn="l"/>
                      <a:r>
                        <a:rPr lang="en-US" sz="1700" b="1" i="0" kern="1200" dirty="0">
                          <a:solidFill>
                            <a:schemeClr val="bg1"/>
                          </a:solidFill>
                          <a:effectLst/>
                          <a:latin typeface="+mn-lt"/>
                          <a:ea typeface="+mn-ea"/>
                          <a:cs typeface="+mn-cs"/>
                        </a:rPr>
                        <a:t>ACM Transactions on Multimedia Computing, Communications, and Applications</a:t>
                      </a:r>
                      <a:endParaRPr lang="en-US" sz="1700" b="0" i="0" kern="1200" dirty="0">
                        <a:solidFill>
                          <a:schemeClr val="bg1"/>
                        </a:solidFill>
                        <a:effectLst/>
                        <a:latin typeface="+mn-lt"/>
                        <a:ea typeface="+mn-ea"/>
                        <a:cs typeface="+mn-cs"/>
                      </a:endParaRPr>
                    </a:p>
                    <a:p>
                      <a:pPr algn="l"/>
                      <a:r>
                        <a:rPr lang="en-US" sz="1700" b="0" i="0" kern="1200" dirty="0">
                          <a:solidFill>
                            <a:schemeClr val="bg1"/>
                          </a:solidFill>
                          <a:effectLst/>
                          <a:latin typeface="+mn-lt"/>
                          <a:ea typeface="+mn-ea"/>
                          <a:cs typeface="+mn-cs"/>
                        </a:rPr>
                        <a:t>February 2024</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IN" sz="1700" b="1" i="0" kern="1200" dirty="0">
                          <a:solidFill>
                            <a:schemeClr val="bg1"/>
                          </a:solidFill>
                          <a:effectLst/>
                          <a:latin typeface="+mn-lt"/>
                          <a:ea typeface="+mn-ea"/>
                          <a:cs typeface="+mn-cs"/>
                        </a:rPr>
                        <a:t>Explainable Lung Disease Classification from Chest X-Ray Images</a:t>
                      </a:r>
                      <a:endParaRPr lang="en-IN" sz="1700" b="0" i="0" kern="1200" dirty="0">
                        <a:solidFill>
                          <a:schemeClr val="bg1"/>
                        </a:solidFill>
                        <a:effectLst/>
                        <a:latin typeface="+mn-lt"/>
                        <a:ea typeface="+mn-ea"/>
                        <a:cs typeface="+mn-cs"/>
                      </a:endParaRPr>
                    </a:p>
                    <a:p>
                      <a:pPr algn="l"/>
                      <a:r>
                        <a:rPr lang="en-IN" sz="1700" b="0" i="0" kern="1200" dirty="0">
                          <a:solidFill>
                            <a:schemeClr val="bg1"/>
                          </a:solidFill>
                          <a:effectLst/>
                          <a:latin typeface="+mn-lt"/>
                          <a:ea typeface="+mn-ea"/>
                          <a:cs typeface="+mn-cs"/>
                        </a:rPr>
                        <a:t>Authors: </a:t>
                      </a:r>
                      <a:r>
                        <a:rPr lang="en-IN" sz="1700" b="0" i="0" kern="1200" dirty="0" err="1">
                          <a:solidFill>
                            <a:schemeClr val="bg1"/>
                          </a:solidFill>
                          <a:effectLst/>
                          <a:latin typeface="+mn-lt"/>
                          <a:ea typeface="+mn-ea"/>
                          <a:cs typeface="+mn-cs"/>
                        </a:rPr>
                        <a:t>Stefanus</a:t>
                      </a:r>
                      <a:r>
                        <a:rPr lang="en-IN" sz="1700" b="0" i="0" kern="1200" dirty="0">
                          <a:solidFill>
                            <a:schemeClr val="bg1"/>
                          </a:solidFill>
                          <a:effectLst/>
                          <a:latin typeface="+mn-lt"/>
                          <a:ea typeface="+mn-ea"/>
                          <a:cs typeface="+mn-cs"/>
                        </a:rPr>
                        <a:t> Tao </a:t>
                      </a:r>
                      <a:r>
                        <a:rPr lang="en-IN" sz="1700" b="0" i="0" kern="1200" dirty="0" err="1">
                          <a:solidFill>
                            <a:schemeClr val="bg1"/>
                          </a:solidFill>
                          <a:effectLst/>
                          <a:latin typeface="+mn-lt"/>
                          <a:ea typeface="+mn-ea"/>
                          <a:cs typeface="+mn-cs"/>
                        </a:rPr>
                        <a:t>Hwa</a:t>
                      </a:r>
                      <a:r>
                        <a:rPr lang="en-IN" sz="1700" b="0" i="0" kern="1200" dirty="0">
                          <a:solidFill>
                            <a:schemeClr val="bg1"/>
                          </a:solidFill>
                          <a:effectLst/>
                          <a:latin typeface="+mn-lt"/>
                          <a:ea typeface="+mn-ea"/>
                          <a:cs typeface="+mn-cs"/>
                        </a:rPr>
                        <a:t> </a:t>
                      </a:r>
                      <a:r>
                        <a:rPr lang="en-IN" sz="1700" b="0" i="0" kern="1200" dirty="0" err="1">
                          <a:solidFill>
                            <a:schemeClr val="bg1"/>
                          </a:solidFill>
                          <a:effectLst/>
                          <a:latin typeface="+mn-lt"/>
                          <a:ea typeface="+mn-ea"/>
                          <a:cs typeface="+mn-cs"/>
                        </a:rPr>
                        <a:t>Kieu</a:t>
                      </a:r>
                      <a:r>
                        <a:rPr lang="en-IN" sz="1700" b="0" i="0" kern="1200" baseline="0" dirty="0">
                          <a:solidFill>
                            <a:schemeClr val="bg1"/>
                          </a:solidFill>
                          <a:effectLst/>
                          <a:latin typeface="+mn-lt"/>
                          <a:ea typeface="+mn-ea"/>
                          <a:cs typeface="+mn-cs"/>
                        </a:rPr>
                        <a:t> et al</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700" b="0" i="0" kern="1200" dirty="0">
                          <a:solidFill>
                            <a:schemeClr val="bg1"/>
                          </a:solidFill>
                          <a:effectLst/>
                          <a:latin typeface="+mn-lt"/>
                          <a:ea typeface="+mn-ea"/>
                          <a:cs typeface="+mn-cs"/>
                        </a:rPr>
                        <a:t>The paper develops deep learning and transformer-based models for diagnosing lung disorders. </a:t>
                      </a:r>
                    </a:p>
                    <a:p>
                      <a:pPr algn="l"/>
                      <a:r>
                        <a:rPr lang="en-US" sz="1700" b="0" i="0" kern="1200" dirty="0">
                          <a:solidFill>
                            <a:schemeClr val="bg1"/>
                          </a:solidFill>
                          <a:effectLst/>
                          <a:latin typeface="+mn-lt"/>
                          <a:ea typeface="+mn-ea"/>
                          <a:cs typeface="+mn-cs"/>
                        </a:rPr>
                        <a:t>Dataset: Chest X-ray images</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IN" sz="1700" b="0" i="0" kern="1200" dirty="0">
                          <a:solidFill>
                            <a:schemeClr val="bg1"/>
                          </a:solidFill>
                          <a:effectLst/>
                          <a:latin typeface="+mn-lt"/>
                          <a:ea typeface="+mn-ea"/>
                          <a:cs typeface="+mn-cs"/>
                        </a:rPr>
                        <a:t>Deep Learning (DL), Transformer models</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700" b="0" i="0" kern="1200" dirty="0">
                          <a:solidFill>
                            <a:schemeClr val="bg1"/>
                          </a:solidFill>
                          <a:effectLst/>
                          <a:latin typeface="+mn-lt"/>
                          <a:ea typeface="+mn-ea"/>
                          <a:cs typeface="+mn-cs"/>
                        </a:rPr>
                        <a:t>DL and transformer models provide high accuracy in lung disease classification.</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extLst>
                  <a:ext uri="{0D108BD9-81ED-4DB2-BD59-A6C34878D82A}">
                    <a16:rowId xmlns:a16="http://schemas.microsoft.com/office/drawing/2014/main" val="428120005"/>
                  </a:ext>
                </a:extLst>
              </a:tr>
              <a:tr h="1822591">
                <a:tc>
                  <a:txBody>
                    <a:bodyPr/>
                    <a:lstStyle/>
                    <a:p>
                      <a:pPr algn="l"/>
                      <a:r>
                        <a:rPr lang="en-US" sz="1700" b="1" i="0" kern="1200" dirty="0">
                          <a:solidFill>
                            <a:schemeClr val="bg1"/>
                          </a:solidFill>
                          <a:effectLst/>
                          <a:latin typeface="+mn-lt"/>
                          <a:ea typeface="+mn-ea"/>
                          <a:cs typeface="+mn-cs"/>
                        </a:rPr>
                        <a:t>ACM Transactions on Intelligent Systems and Technology</a:t>
                      </a:r>
                      <a:endParaRPr lang="en-US" sz="1700" b="0" i="0" kern="1200" dirty="0">
                        <a:solidFill>
                          <a:schemeClr val="bg1"/>
                        </a:solidFill>
                        <a:effectLst/>
                        <a:latin typeface="+mn-lt"/>
                        <a:ea typeface="+mn-ea"/>
                        <a:cs typeface="+mn-cs"/>
                      </a:endParaRPr>
                    </a:p>
                    <a:p>
                      <a:pPr algn="l"/>
                      <a:r>
                        <a:rPr lang="en-US" sz="1700" b="0" i="0" kern="1200" dirty="0">
                          <a:solidFill>
                            <a:schemeClr val="bg1"/>
                          </a:solidFill>
                          <a:effectLst/>
                          <a:latin typeface="+mn-lt"/>
                          <a:ea typeface="+mn-ea"/>
                          <a:cs typeface="+mn-cs"/>
                        </a:rPr>
                        <a:t>December 2020</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IN" sz="1700" b="1" i="0" kern="1200" dirty="0">
                          <a:solidFill>
                            <a:schemeClr val="bg1"/>
                          </a:solidFill>
                          <a:effectLst/>
                          <a:latin typeface="+mn-lt"/>
                          <a:ea typeface="+mn-ea"/>
                          <a:cs typeface="+mn-cs"/>
                        </a:rPr>
                        <a:t>Recognition of Pulmonary Diseases from Lung Sounds using Convolutional Neural Networks</a:t>
                      </a:r>
                      <a:endParaRPr lang="en-IN" sz="1700" b="0" i="0" kern="1200" dirty="0">
                        <a:solidFill>
                          <a:schemeClr val="bg1"/>
                        </a:solidFill>
                        <a:effectLst/>
                        <a:latin typeface="+mn-lt"/>
                        <a:ea typeface="+mn-ea"/>
                        <a:cs typeface="+mn-cs"/>
                      </a:endParaRPr>
                    </a:p>
                    <a:p>
                      <a:pPr algn="l"/>
                      <a:r>
                        <a:rPr lang="en-IN" sz="1700" b="0" i="0" kern="1200" dirty="0">
                          <a:solidFill>
                            <a:schemeClr val="bg1"/>
                          </a:solidFill>
                          <a:effectLst/>
                          <a:latin typeface="+mn-lt"/>
                          <a:ea typeface="+mn-ea"/>
                          <a:cs typeface="+mn-cs"/>
                        </a:rPr>
                        <a:t>Authors: Mohammed A. A</a:t>
                      </a:r>
                      <a:r>
                        <a:rPr lang="en-IN" sz="1700" b="0" i="0" kern="1200" baseline="0" dirty="0">
                          <a:solidFill>
                            <a:schemeClr val="bg1"/>
                          </a:solidFill>
                          <a:effectLst/>
                          <a:latin typeface="+mn-lt"/>
                          <a:ea typeface="+mn-ea"/>
                          <a:cs typeface="+mn-cs"/>
                        </a:rPr>
                        <a:t> et al</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700" b="0" i="0" kern="1200" dirty="0">
                          <a:solidFill>
                            <a:schemeClr val="bg1"/>
                          </a:solidFill>
                          <a:effectLst/>
                          <a:latin typeface="+mn-lt"/>
                          <a:ea typeface="+mn-ea"/>
                          <a:cs typeface="+mn-cs"/>
                        </a:rPr>
                        <a:t>The study investigates the use of CNNs for recognizing multiple pulmonary diseases from lung sound signals. Dataset: Lung sound signals</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700" b="0" i="0" kern="1200" dirty="0">
                          <a:solidFill>
                            <a:schemeClr val="bg1"/>
                          </a:solidFill>
                          <a:effectLst/>
                          <a:latin typeface="+mn-lt"/>
                          <a:ea typeface="+mn-ea"/>
                          <a:cs typeface="+mn-cs"/>
                        </a:rPr>
                        <a:t>CNNs, Long Short-Term Memory (LSTM) units</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700" b="0" i="0" u="none" kern="1200" dirty="0">
                          <a:solidFill>
                            <a:schemeClr val="bg1"/>
                          </a:solidFill>
                          <a:effectLst/>
                          <a:latin typeface="+mn-lt"/>
                          <a:ea typeface="+mn-ea"/>
                          <a:cs typeface="+mn-cs"/>
                        </a:rPr>
                        <a:t>CNNs and LSTMs effectively classify lung diseases from sound signals</a:t>
                      </a:r>
                      <a:endParaRPr lang="en-IN" sz="1700" u="none"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extLst>
                  <a:ext uri="{0D108BD9-81ED-4DB2-BD59-A6C34878D82A}">
                    <a16:rowId xmlns:a16="http://schemas.microsoft.com/office/drawing/2014/main" val="3300060475"/>
                  </a:ext>
                </a:extLst>
              </a:tr>
              <a:tr h="1801846">
                <a:tc>
                  <a:txBody>
                    <a:bodyPr/>
                    <a:lstStyle/>
                    <a:p>
                      <a:pPr algn="l"/>
                      <a:r>
                        <a:rPr lang="en-IN" sz="1700" b="1" i="0" kern="1200" dirty="0">
                          <a:solidFill>
                            <a:schemeClr val="bg1"/>
                          </a:solidFill>
                          <a:effectLst/>
                          <a:latin typeface="+mn-lt"/>
                          <a:ea typeface="+mn-ea"/>
                          <a:cs typeface="+mn-cs"/>
                        </a:rPr>
                        <a:t>SpringerLink</a:t>
                      </a:r>
                      <a:endParaRPr lang="en-IN" sz="1700" b="0" i="0" kern="1200" dirty="0">
                        <a:solidFill>
                          <a:schemeClr val="bg1"/>
                        </a:solidFill>
                        <a:effectLst/>
                        <a:latin typeface="+mn-lt"/>
                        <a:ea typeface="+mn-ea"/>
                        <a:cs typeface="+mn-cs"/>
                      </a:endParaRPr>
                    </a:p>
                    <a:p>
                      <a:pPr algn="l"/>
                      <a:r>
                        <a:rPr lang="en-IN" sz="1700" b="0" i="0" kern="1200" dirty="0">
                          <a:solidFill>
                            <a:schemeClr val="bg1"/>
                          </a:solidFill>
                          <a:effectLst/>
                          <a:latin typeface="+mn-lt"/>
                          <a:ea typeface="+mn-ea"/>
                          <a:cs typeface="+mn-cs"/>
                        </a:rPr>
                        <a:t>April 2024</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IN" sz="1700" b="1" i="0" kern="1200" dirty="0">
                          <a:solidFill>
                            <a:schemeClr val="bg1"/>
                          </a:solidFill>
                          <a:effectLst/>
                          <a:latin typeface="+mn-lt"/>
                          <a:ea typeface="+mn-ea"/>
                          <a:cs typeface="+mn-cs"/>
                        </a:rPr>
                        <a:t>Deep Learning for Lung Cancer Detection: A Review</a:t>
                      </a:r>
                      <a:endParaRPr lang="en-IN" sz="1700" b="0" i="0" kern="1200" dirty="0">
                        <a:solidFill>
                          <a:schemeClr val="bg1"/>
                        </a:solidFill>
                        <a:effectLst/>
                        <a:latin typeface="+mn-lt"/>
                        <a:ea typeface="+mn-ea"/>
                        <a:cs typeface="+mn-cs"/>
                      </a:endParaRPr>
                    </a:p>
                    <a:p>
                      <a:pPr algn="l"/>
                      <a:r>
                        <a:rPr lang="en-IN" sz="1700" b="0" i="0" kern="1200" dirty="0">
                          <a:solidFill>
                            <a:schemeClr val="bg1"/>
                          </a:solidFill>
                          <a:effectLst/>
                          <a:latin typeface="+mn-lt"/>
                          <a:ea typeface="+mn-ea"/>
                          <a:cs typeface="+mn-cs"/>
                        </a:rPr>
                        <a:t>Authors: Rabia Javed, et</a:t>
                      </a:r>
                      <a:r>
                        <a:rPr lang="en-IN" sz="1700" b="0" i="0" kern="1200" baseline="0" dirty="0">
                          <a:solidFill>
                            <a:schemeClr val="bg1"/>
                          </a:solidFill>
                          <a:effectLst/>
                          <a:latin typeface="+mn-lt"/>
                          <a:ea typeface="+mn-ea"/>
                          <a:cs typeface="+mn-cs"/>
                        </a:rPr>
                        <a:t> al</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700" b="0" i="0" kern="1200" dirty="0">
                          <a:solidFill>
                            <a:schemeClr val="bg1"/>
                          </a:solidFill>
                          <a:effectLst/>
                          <a:latin typeface="+mn-lt"/>
                          <a:ea typeface="+mn-ea"/>
                          <a:cs typeface="+mn-cs"/>
                        </a:rPr>
                        <a:t>The study aims to automate the diagnosis and classification of lung cancer using deep learning techniques. </a:t>
                      </a:r>
                    </a:p>
                    <a:p>
                      <a:pPr algn="l"/>
                      <a:r>
                        <a:rPr lang="en-US" sz="1700" b="0" i="0" kern="1200" dirty="0">
                          <a:solidFill>
                            <a:schemeClr val="bg1"/>
                          </a:solidFill>
                          <a:effectLst/>
                          <a:latin typeface="+mn-lt"/>
                          <a:ea typeface="+mn-ea"/>
                          <a:cs typeface="+mn-cs"/>
                        </a:rPr>
                        <a:t>Dataset: X-rays, WSI, CT scans, MRI</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700" b="0" i="0" kern="1200" dirty="0">
                          <a:solidFill>
                            <a:schemeClr val="bg1"/>
                          </a:solidFill>
                          <a:effectLst/>
                          <a:latin typeface="+mn-lt"/>
                          <a:ea typeface="+mn-ea"/>
                          <a:cs typeface="+mn-cs"/>
                        </a:rPr>
                        <a:t>Deep Convolutional Neural Networks (DCNN)</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tc>
                  <a:txBody>
                    <a:bodyPr/>
                    <a:lstStyle/>
                    <a:p>
                      <a:pPr algn="l"/>
                      <a:r>
                        <a:rPr lang="en-US" sz="1700" b="0" i="0" kern="1200" dirty="0">
                          <a:solidFill>
                            <a:schemeClr val="bg1"/>
                          </a:solidFill>
                          <a:effectLst/>
                          <a:latin typeface="+mn-lt"/>
                          <a:ea typeface="+mn-ea"/>
                          <a:cs typeface="+mn-cs"/>
                        </a:rPr>
                        <a:t>DCNNs significantly improve the accuracy of lung cancer detection and classification</a:t>
                      </a:r>
                      <a:endParaRPr lang="en-IN" sz="17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92929"/>
                    </a:solidFill>
                  </a:tcPr>
                </a:tc>
                <a:extLst>
                  <a:ext uri="{0D108BD9-81ED-4DB2-BD59-A6C34878D82A}">
                    <a16:rowId xmlns:a16="http://schemas.microsoft.com/office/drawing/2014/main" val="307627077"/>
                  </a:ext>
                </a:extLst>
              </a:tr>
            </a:tbl>
          </a:graphicData>
        </a:graphic>
      </p:graphicFrame>
    </p:spTree>
    <p:extLst>
      <p:ext uri="{BB962C8B-B14F-4D97-AF65-F5344CB8AC3E}">
        <p14:creationId xmlns:p14="http://schemas.microsoft.com/office/powerpoint/2010/main" val="3580057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endParaRPr lang="en-US"/>
          </a:p>
        </p:txBody>
      </p:sp>
      <p:sp>
        <p:nvSpPr>
          <p:cNvPr id="4" name="Footer Placeholder 3">
            <a:extLst>
              <a:ext uri="{FF2B5EF4-FFF2-40B4-BE49-F238E27FC236}">
                <a16:creationId xmlns:a16="http://schemas.microsoft.com/office/drawing/2014/main" id="{009C8D8B-2E15-875B-08A8-28C5524EF694}"/>
              </a:ext>
            </a:extLst>
          </p:cNvPr>
          <p:cNvSpPr txBox="1">
            <a:spLocks/>
          </p:cNvSpPr>
          <p:nvPr/>
        </p:nvSpPr>
        <p:spPr>
          <a:xfrm>
            <a:off x="-502865" y="6329307"/>
            <a:ext cx="4617666" cy="475677"/>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chemeClr val="tx1"/>
              </a:solidFill>
              <a:effectLst/>
              <a:uLnTx/>
              <a:uFillTx/>
              <a:latin typeface="Gill Sans Nova Light" panose="020F0302020204030204" pitchFamily="34" charset="0"/>
              <a:ea typeface="+mn-ea"/>
              <a:cs typeface="Gill Sans Nova Light" panose="020F0302020204030204" pitchFamily="34" charset="0"/>
            </a:endParaRPr>
          </a:p>
        </p:txBody>
      </p:sp>
      <p:sp>
        <p:nvSpPr>
          <p:cNvPr id="5" name="Slide Number Placeholder 4">
            <a:extLst>
              <a:ext uri="{FF2B5EF4-FFF2-40B4-BE49-F238E27FC236}">
                <a16:creationId xmlns:a16="http://schemas.microsoft.com/office/drawing/2014/main" id="{1594F408-30BE-5DC2-806D-A217DB0281B2}"/>
              </a:ext>
            </a:extLst>
          </p:cNvPr>
          <p:cNvSpPr txBox="1">
            <a:spLocks/>
          </p:cNvSpPr>
          <p:nvPr/>
        </p:nvSpPr>
        <p:spPr>
          <a:xfrm>
            <a:off x="11311937" y="6329307"/>
            <a:ext cx="880064" cy="475677"/>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294A09A9-5501-47C1-A89A-A340965A2BE2}" type="slidenum">
              <a:rPr kumimoji="0" lang="en-US" sz="1200" b="0" i="0" u="none" strike="noStrike" kern="1200" cap="none" spc="0" normalizeH="0" baseline="0" noProof="0" smtClean="0">
                <a:ln>
                  <a:noFill/>
                </a:ln>
                <a:solidFill>
                  <a:schemeClr val="tx1"/>
                </a:solidFill>
                <a:effectLst/>
                <a:uLnTx/>
                <a:uFillTx/>
                <a:latin typeface="Gill Sans Nova Light" panose="020F0302020204030204" pitchFamily="34" charset="0"/>
                <a:ea typeface="+mn-ea"/>
                <a:cs typeface="Gill Sans Nova Light" panose="020F03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schemeClr val="tx1"/>
              </a:solidFill>
              <a:effectLst/>
              <a:uLnTx/>
              <a:uFillTx/>
              <a:latin typeface="Gill Sans Nova Light" panose="020F0302020204030204" pitchFamily="34" charset="0"/>
              <a:ea typeface="+mn-ea"/>
              <a:cs typeface="Gill Sans Nova Light" panose="020F0302020204030204" pitchFamily="34" charset="0"/>
            </a:endParaRPr>
          </a:p>
        </p:txBody>
      </p:sp>
      <p:sp>
        <p:nvSpPr>
          <p:cNvPr id="6" name="Plaque 5">
            <a:extLst>
              <a:ext uri="{FF2B5EF4-FFF2-40B4-BE49-F238E27FC236}">
                <a16:creationId xmlns:a16="http://schemas.microsoft.com/office/drawing/2014/main" id="{95E724B3-E95F-E150-E7F9-1C3F634EF02A}"/>
              </a:ext>
              <a:ext uri="{C183D7F6-B498-43B3-948B-1728B52AA6E4}">
                <adec:decorative xmlns:adec="http://schemas.microsoft.com/office/drawing/2017/decorative" val="1"/>
              </a:ext>
            </a:extLst>
          </p:cNvPr>
          <p:cNvSpPr/>
          <p:nvPr/>
        </p:nvSpPr>
        <p:spPr>
          <a:xfrm>
            <a:off x="272986" y="293964"/>
            <a:ext cx="11646027" cy="6270072"/>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6F119B25-42CB-340B-ACB4-22178DF129D4}"/>
              </a:ext>
              <a:ext uri="{C183D7F6-B498-43B3-948B-1728B52AA6E4}">
                <adec:decorative xmlns:adec="http://schemas.microsoft.com/office/drawing/2017/decorative" val="1"/>
              </a:ext>
            </a:extLst>
          </p:cNvPr>
          <p:cNvPicPr>
            <a:picLocks noChangeAspect="1"/>
          </p:cNvPicPr>
          <p:nvPr/>
        </p:nvPicPr>
        <p:blipFill>
          <a:blip r:embed="rId2" cstate="screen">
            <a:extLst>
              <a:ext uri="{BEBA8EAE-BF5A-486C-A8C5-ECC9F3942E4B}">
                <a14:imgProps xmlns:a14="http://schemas.microsoft.com/office/drawing/2010/main">
                  <a14:imgLayer r:embed="rId3">
                    <a14:imgEffect>
                      <a14:saturation sat="35000"/>
                    </a14:imgEffect>
                  </a14:imgLayer>
                </a14:imgProps>
              </a:ext>
              <a:ext uri="{28A0092B-C50C-407E-A947-70E740481C1C}">
                <a14:useLocalDpi xmlns:a14="http://schemas.microsoft.com/office/drawing/2010/main"/>
              </a:ext>
            </a:extLst>
          </a:blip>
          <a:stretch>
            <a:fillRect/>
          </a:stretch>
        </p:blipFill>
        <p:spPr>
          <a:xfrm rot="10800000">
            <a:off x="5164911" y="-66418"/>
            <a:ext cx="1563018" cy="757172"/>
          </a:xfrm>
          <a:prstGeom prst="rect">
            <a:avLst/>
          </a:prstGeom>
        </p:spPr>
      </p:pic>
      <p:graphicFrame>
        <p:nvGraphicFramePr>
          <p:cNvPr id="10" name="Table 9">
            <a:extLst>
              <a:ext uri="{FF2B5EF4-FFF2-40B4-BE49-F238E27FC236}">
                <a16:creationId xmlns:a16="http://schemas.microsoft.com/office/drawing/2014/main" id="{2D707F2E-54F4-61BA-19E1-F89191607E79}"/>
              </a:ext>
            </a:extLst>
          </p:cNvPr>
          <p:cNvGraphicFramePr>
            <a:graphicFrameLocks noGrp="1"/>
          </p:cNvGraphicFramePr>
          <p:nvPr>
            <p:extLst>
              <p:ext uri="{D42A27DB-BD31-4B8C-83A1-F6EECF244321}">
                <p14:modId xmlns:p14="http://schemas.microsoft.com/office/powerpoint/2010/main" val="2955372226"/>
              </p:ext>
            </p:extLst>
          </p:nvPr>
        </p:nvGraphicFramePr>
        <p:xfrm>
          <a:off x="822822" y="757174"/>
          <a:ext cx="10247197" cy="5394960"/>
        </p:xfrm>
        <a:graphic>
          <a:graphicData uri="http://schemas.openxmlformats.org/drawingml/2006/table">
            <a:tbl>
              <a:tblPr firstRow="1" bandRow="1">
                <a:tableStyleId>{5940675A-B579-460E-94D1-54222C63F5DA}</a:tableStyleId>
              </a:tblPr>
              <a:tblGrid>
                <a:gridCol w="1891735">
                  <a:extLst>
                    <a:ext uri="{9D8B030D-6E8A-4147-A177-3AD203B41FA5}">
                      <a16:colId xmlns:a16="http://schemas.microsoft.com/office/drawing/2014/main" val="2850235177"/>
                    </a:ext>
                  </a:extLst>
                </a:gridCol>
                <a:gridCol w="1677964">
                  <a:extLst>
                    <a:ext uri="{9D8B030D-6E8A-4147-A177-3AD203B41FA5}">
                      <a16:colId xmlns:a16="http://schemas.microsoft.com/office/drawing/2014/main" val="20001"/>
                    </a:ext>
                  </a:extLst>
                </a:gridCol>
                <a:gridCol w="2426551">
                  <a:extLst>
                    <a:ext uri="{9D8B030D-6E8A-4147-A177-3AD203B41FA5}">
                      <a16:colId xmlns:a16="http://schemas.microsoft.com/office/drawing/2014/main" val="3221089204"/>
                    </a:ext>
                  </a:extLst>
                </a:gridCol>
                <a:gridCol w="1570690">
                  <a:extLst>
                    <a:ext uri="{9D8B030D-6E8A-4147-A177-3AD203B41FA5}">
                      <a16:colId xmlns:a16="http://schemas.microsoft.com/office/drawing/2014/main" val="2599852156"/>
                    </a:ext>
                  </a:extLst>
                </a:gridCol>
                <a:gridCol w="2680257">
                  <a:extLst>
                    <a:ext uri="{9D8B030D-6E8A-4147-A177-3AD203B41FA5}">
                      <a16:colId xmlns:a16="http://schemas.microsoft.com/office/drawing/2014/main" val="2330405584"/>
                    </a:ext>
                  </a:extLst>
                </a:gridCol>
              </a:tblGrid>
              <a:tr h="1547513">
                <a:tc>
                  <a:txBody>
                    <a:bodyPr/>
                    <a:lstStyle/>
                    <a:p>
                      <a:pPr algn="l"/>
                      <a:r>
                        <a:rPr lang="en-US" sz="1400" dirty="0">
                          <a:solidFill>
                            <a:schemeClr val="bg1"/>
                          </a:solidFill>
                        </a:rPr>
                        <a:t>Nature Communications</a:t>
                      </a:r>
                    </a:p>
                    <a:p>
                      <a:pPr algn="l"/>
                      <a:r>
                        <a:rPr lang="en-US" sz="1400" dirty="0">
                          <a:solidFill>
                            <a:schemeClr val="bg1"/>
                          </a:solidFill>
                        </a:rPr>
                        <a:t>2022</a:t>
                      </a:r>
                      <a:endParaRPr lang="en-IN" sz="140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pPr algn="l"/>
                      <a:r>
                        <a:rPr lang="en-US" sz="1400" dirty="0">
                          <a:solidFill>
                            <a:schemeClr val="bg1"/>
                          </a:solidFill>
                        </a:rPr>
                        <a:t>A Novel Deep Learning Framework for Lung Cancer Detection and Classification</a:t>
                      </a:r>
                    </a:p>
                    <a:p>
                      <a:pPr algn="l"/>
                      <a:r>
                        <a:rPr lang="en-US" sz="1400" dirty="0">
                          <a:solidFill>
                            <a:schemeClr val="bg1"/>
                          </a:solidFill>
                        </a:rPr>
                        <a:t>Authors: Zhang, Y., et 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pPr algn="l"/>
                      <a:r>
                        <a:rPr lang="en-US" sz="1400" dirty="0">
                          <a:solidFill>
                            <a:schemeClr val="bg1"/>
                          </a:solidFill>
                        </a:rPr>
                        <a:t>To develop a highly accurate and efficient deep learning framework for lung cancer detection and classification, using CT images.</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Dataset:</a:t>
                      </a:r>
                      <a:r>
                        <a:rPr lang="it-IT" sz="1400" dirty="0">
                          <a:solidFill>
                            <a:schemeClr val="bg1"/>
                          </a:solidFill>
                        </a:rPr>
                        <a:t>LUNA16 dataset, TCGA Lung Cancer dataset</a:t>
                      </a:r>
                      <a:endParaRPr lang="en-US" sz="1400" dirty="0">
                        <a:solidFill>
                          <a:schemeClr val="bg1"/>
                        </a:solidFill>
                      </a:endParaRPr>
                    </a:p>
                    <a:p>
                      <a:pPr algn="l"/>
                      <a:endParaRPr lang="en-US" sz="140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pPr algn="l"/>
                      <a:r>
                        <a:rPr lang="en-US" sz="1400" dirty="0">
                          <a:solidFill>
                            <a:schemeClr val="bg1"/>
                          </a:solidFill>
                        </a:rPr>
                        <a:t>A hybrid deep learning architecture combining </a:t>
                      </a:r>
                      <a:r>
                        <a:rPr lang="en-US" sz="1400" dirty="0" err="1">
                          <a:solidFill>
                            <a:schemeClr val="bg1"/>
                          </a:solidFill>
                        </a:rPr>
                        <a:t>convolutional</a:t>
                      </a:r>
                      <a:r>
                        <a:rPr lang="en-US" sz="1400" dirty="0">
                          <a:solidFill>
                            <a:schemeClr val="bg1"/>
                          </a:solidFill>
                        </a:rPr>
                        <a:t> neural networks and recurrent neural networks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pPr algn="l"/>
                      <a:r>
                        <a:rPr lang="en-US" sz="1400" dirty="0">
                          <a:solidFill>
                            <a:schemeClr val="bg1"/>
                          </a:solidFill>
                        </a:rPr>
                        <a:t>The proposed framework achieved high accuracy and sensitivity in lung cancer detection and classification, but further validation is needed on larger and more diverse datasets.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extLst>
                  <a:ext uri="{0D108BD9-81ED-4DB2-BD59-A6C34878D82A}">
                    <a16:rowId xmlns:a16="http://schemas.microsoft.com/office/drawing/2014/main" val="3661961390"/>
                  </a:ext>
                </a:extLst>
              </a:tr>
              <a:tr h="813581">
                <a:tc>
                  <a:txBody>
                    <a:bodyPr/>
                    <a:lstStyle/>
                    <a:p>
                      <a:pPr algn="l"/>
                      <a:r>
                        <a:rPr lang="en-US" sz="1400" dirty="0">
                          <a:solidFill>
                            <a:schemeClr val="bg1"/>
                          </a:solidFill>
                        </a:rPr>
                        <a:t>Journal of Medical Imaging and Health Informatics  2021</a:t>
                      </a:r>
                      <a:endParaRPr lang="en-US" sz="1400" b="0" i="0" kern="1200" dirty="0">
                        <a:solidFill>
                          <a:schemeClr val="bg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r>
                        <a:rPr lang="en-US" sz="1400" dirty="0">
                          <a:solidFill>
                            <a:schemeClr val="bg1"/>
                          </a:solidFill>
                        </a:rPr>
                        <a:t>Lung Cancer Detection Using Deep Learning: A Comparative Study</a:t>
                      </a:r>
                    </a:p>
                    <a:p>
                      <a:r>
                        <a:rPr lang="en-US" sz="1400" dirty="0">
                          <a:solidFill>
                            <a:schemeClr val="bg1"/>
                          </a:solidFill>
                        </a:rPr>
                        <a:t>Authors:</a:t>
                      </a:r>
                      <a:r>
                        <a:rPr lang="en-US" sz="1400" baseline="0" dirty="0">
                          <a:solidFill>
                            <a:schemeClr val="bg1"/>
                          </a:solidFill>
                        </a:rPr>
                        <a:t> </a:t>
                      </a:r>
                      <a:r>
                        <a:rPr lang="en-US" sz="1400" dirty="0">
                          <a:solidFill>
                            <a:schemeClr val="bg1"/>
                          </a:solidFill>
                        </a:rPr>
                        <a:t>Chen, Y., et 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r>
                        <a:rPr lang="en-US" sz="1400" dirty="0">
                          <a:solidFill>
                            <a:schemeClr val="bg1"/>
                          </a:solidFill>
                        </a:rPr>
                        <a:t>To compare the performance of different deep learning architectures for lung cancer detection, using CT images.</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Dataset: </a:t>
                      </a:r>
                      <a:r>
                        <a:rPr lang="it-IT" sz="1400" dirty="0">
                          <a:solidFill>
                            <a:schemeClr val="bg1"/>
                          </a:solidFill>
                        </a:rPr>
                        <a:t>LIDC-IDRI dataset, TCGA Lung Cancer dataset</a:t>
                      </a:r>
                      <a:endParaRPr lang="en-US" sz="1400" dirty="0">
                        <a:solidFill>
                          <a:schemeClr val="bg1"/>
                        </a:solidFill>
                      </a:endParaRPr>
                    </a:p>
                    <a:p>
                      <a:endParaRPr lang="en-US" sz="14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r>
                        <a:rPr lang="en-US" sz="1400" dirty="0">
                          <a:solidFill>
                            <a:schemeClr val="bg1"/>
                          </a:solidFill>
                        </a:rPr>
                        <a:t>Various deep learning architectures, including VGG, </a:t>
                      </a:r>
                      <a:r>
                        <a:rPr lang="en-US" sz="1400" dirty="0" err="1">
                          <a:solidFill>
                            <a:schemeClr val="bg1"/>
                          </a:solidFill>
                        </a:rPr>
                        <a:t>ResNet</a:t>
                      </a:r>
                      <a:r>
                        <a:rPr lang="en-US" sz="1400" dirty="0">
                          <a:solidFill>
                            <a:schemeClr val="bg1"/>
                          </a:solidFill>
                        </a:rPr>
                        <a:t>, and </a:t>
                      </a:r>
                      <a:r>
                        <a:rPr lang="en-US" sz="1400" dirty="0" err="1">
                          <a:solidFill>
                            <a:schemeClr val="bg1"/>
                          </a:solidFill>
                        </a:rPr>
                        <a:t>DenseNet</a:t>
                      </a:r>
                      <a:endParaRPr lang="en-US" sz="14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r>
                        <a:rPr lang="en-US" sz="1400" dirty="0" err="1">
                          <a:solidFill>
                            <a:schemeClr val="bg1"/>
                          </a:solidFill>
                        </a:rPr>
                        <a:t>ResNet</a:t>
                      </a:r>
                      <a:r>
                        <a:rPr lang="en-US" sz="1400" dirty="0">
                          <a:solidFill>
                            <a:schemeClr val="bg1"/>
                          </a:solidFill>
                        </a:rPr>
                        <a:t> consistently outperformed other architectures in lung cancer detection, but further research is needed to explore the reasons for its superiority.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extLst>
                  <a:ext uri="{0D108BD9-81ED-4DB2-BD59-A6C34878D82A}">
                    <a16:rowId xmlns:a16="http://schemas.microsoft.com/office/drawing/2014/main" val="232079681"/>
                  </a:ext>
                </a:extLst>
              </a:tr>
              <a:tr h="1914719">
                <a:tc>
                  <a:txBody>
                    <a:bodyPr/>
                    <a:lstStyle/>
                    <a:p>
                      <a:r>
                        <a:rPr lang="en-US" sz="1400" dirty="0">
                          <a:solidFill>
                            <a:schemeClr val="bg1"/>
                          </a:solidFill>
                        </a:rPr>
                        <a:t>EEE Transactions on Medical Imaging</a:t>
                      </a:r>
                    </a:p>
                    <a:p>
                      <a:r>
                        <a:rPr lang="en-US" sz="1400" dirty="0">
                          <a:solidFill>
                            <a:schemeClr val="bg1"/>
                          </a:solidFill>
                        </a:rPr>
                        <a:t>2023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r>
                        <a:rPr lang="en-US" sz="1400" dirty="0">
                          <a:solidFill>
                            <a:schemeClr val="bg1"/>
                          </a:solidFill>
                        </a:rPr>
                        <a:t>Deep Learning for Lung Cancer Detection: A Review</a:t>
                      </a:r>
                    </a:p>
                    <a:p>
                      <a:r>
                        <a:rPr lang="en-US" sz="1400" dirty="0" err="1">
                          <a:solidFill>
                            <a:schemeClr val="bg1"/>
                          </a:solidFill>
                        </a:rPr>
                        <a:t>Authors:Huang</a:t>
                      </a:r>
                      <a:r>
                        <a:rPr lang="en-US" sz="1400" dirty="0">
                          <a:solidFill>
                            <a:schemeClr val="bg1"/>
                          </a:solidFill>
                        </a:rPr>
                        <a:t>, X., et 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r>
                        <a:rPr lang="en-US" sz="1400" dirty="0">
                          <a:solidFill>
                            <a:schemeClr val="bg1"/>
                          </a:solidFill>
                        </a:rPr>
                        <a:t>To provide a comprehensive overview of recent advances in deep learning for lung cancer detection, including </a:t>
                      </a:r>
                      <a:r>
                        <a:rPr lang="en-US" sz="1400" dirty="0" err="1">
                          <a:solidFill>
                            <a:schemeClr val="bg1"/>
                          </a:solidFill>
                        </a:rPr>
                        <a:t>convolutional</a:t>
                      </a:r>
                      <a:r>
                        <a:rPr lang="en-US" sz="1400" dirty="0">
                          <a:solidFill>
                            <a:schemeClr val="bg1"/>
                          </a:solidFill>
                        </a:rPr>
                        <a:t> neural networks, recurrent neural networks, and generative adversarial networks.</a:t>
                      </a:r>
                    </a:p>
                    <a:p>
                      <a:r>
                        <a:rPr lang="en-US" sz="1400" dirty="0">
                          <a:solidFill>
                            <a:schemeClr val="bg1"/>
                          </a:solidFill>
                        </a:rPr>
                        <a:t>Dataset:</a:t>
                      </a:r>
                      <a:r>
                        <a:rPr lang="it-IT" sz="1400" dirty="0">
                          <a:solidFill>
                            <a:schemeClr val="bg1"/>
                          </a:solidFill>
                        </a:rPr>
                        <a:t>LIDC-IDRI dataset, TCGA Lung Cancer dataset</a:t>
                      </a:r>
                      <a:endParaRPr lang="en-US" sz="14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r>
                        <a:rPr lang="en-US" sz="1400" dirty="0">
                          <a:solidFill>
                            <a:schemeClr val="bg1"/>
                          </a:solidFill>
                        </a:rPr>
                        <a:t>Various deep learning architectures and techniques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r>
                        <a:rPr lang="en-US" sz="1400" dirty="0">
                          <a:solidFill>
                            <a:schemeClr val="bg1"/>
                          </a:solidFill>
                        </a:rPr>
                        <a:t>While deep learning has shown promising results in lung cancer detection, there are still challenges such as small sample sizes, class imbalance, and computational costs.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extLst>
                  <a:ext uri="{0D108BD9-81ED-4DB2-BD59-A6C34878D82A}">
                    <a16:rowId xmlns:a16="http://schemas.microsoft.com/office/drawing/2014/main" val="10002"/>
                  </a:ext>
                </a:extLst>
              </a:tr>
            </a:tbl>
          </a:graphicData>
        </a:graphic>
      </p:graphicFrame>
      <p:pic>
        <p:nvPicPr>
          <p:cNvPr id="7" name="Picture 6">
            <a:extLst>
              <a:ext uri="{FF2B5EF4-FFF2-40B4-BE49-F238E27FC236}">
                <a16:creationId xmlns:a16="http://schemas.microsoft.com/office/drawing/2014/main" id="{ED04BA0F-0877-7F34-D8CE-66261B631D85}"/>
              </a:ext>
              <a:ext uri="{C183D7F6-B498-43B3-948B-1728B52AA6E4}">
                <adec:decorative xmlns:adec="http://schemas.microsoft.com/office/drawing/2017/decorative" val="1"/>
              </a:ext>
            </a:extLst>
          </p:cNvPr>
          <p:cNvPicPr>
            <a:picLocks noChangeAspect="1"/>
          </p:cNvPicPr>
          <p:nvPr/>
        </p:nvPicPr>
        <p:blipFill>
          <a:blip r:embed="rId2" cstate="screen">
            <a:extLst>
              <a:ext uri="{BEBA8EAE-BF5A-486C-A8C5-ECC9F3942E4B}">
                <a14:imgProps xmlns:a14="http://schemas.microsoft.com/office/drawing/2010/main">
                  <a14:imgLayer r:embed="rId3">
                    <a14:imgEffect>
                      <a14:saturation sat="35000"/>
                    </a14:imgEffect>
                  </a14:imgLayer>
                </a14:imgProps>
              </a:ext>
              <a:ext uri="{28A0092B-C50C-407E-A947-70E740481C1C}">
                <a14:useLocalDpi xmlns:a14="http://schemas.microsoft.com/office/drawing/2010/main"/>
              </a:ext>
            </a:extLst>
          </a:blip>
          <a:stretch>
            <a:fillRect/>
          </a:stretch>
        </p:blipFill>
        <p:spPr>
          <a:xfrm rot="10800000">
            <a:off x="5164911" y="6150778"/>
            <a:ext cx="1563018" cy="75717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009C8D8B-2E15-875B-08A8-28C5524EF694}"/>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1594F408-30BE-5DC2-806D-A217DB0281B2}"/>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7</a:t>
            </a:fld>
            <a:endParaRPr lang="en-US" dirty="0"/>
          </a:p>
        </p:txBody>
      </p:sp>
      <p:sp>
        <p:nvSpPr>
          <p:cNvPr id="11" name="Plaque 10">
            <a:extLst>
              <a:ext uri="{FF2B5EF4-FFF2-40B4-BE49-F238E27FC236}">
                <a16:creationId xmlns:a16="http://schemas.microsoft.com/office/drawing/2014/main" id="{95E724B3-E95F-E150-E7F9-1C3F634EF02A}"/>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FBFEC193-4F90-6CAE-6259-21C8B6A84825}"/>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6F119B25-42CB-340B-ACB4-22178DF129D4}"/>
              </a:ext>
              <a:ext uri="{C183D7F6-B498-43B3-948B-1728B52AA6E4}">
                <adec:decorative xmlns:adec="http://schemas.microsoft.com/office/drawing/2017/decorative" val="1"/>
              </a:ext>
            </a:extLst>
          </p:cNvPr>
          <p:cNvPicPr>
            <a:picLocks noChangeAspect="1"/>
          </p:cNvPicPr>
          <p:nvPr/>
        </p:nvPicPr>
        <p:blipFill>
          <a:blip r:embed="rId3" cstate="screen">
            <a:extLst>
              <a:ext uri="{BEBA8EAE-BF5A-486C-A8C5-ECC9F3942E4B}">
                <a14:imgProps xmlns:a14="http://schemas.microsoft.com/office/drawing/2010/main">
                  <a14:imgLayer r:embed="rId4">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14" name="TextBox 13">
            <a:extLst>
              <a:ext uri="{FF2B5EF4-FFF2-40B4-BE49-F238E27FC236}">
                <a16:creationId xmlns:a16="http://schemas.microsoft.com/office/drawing/2014/main" id="{9C21B6A2-F554-9A33-1322-B6D8CADC8F39}"/>
              </a:ext>
            </a:extLst>
          </p:cNvPr>
          <p:cNvSpPr txBox="1"/>
          <p:nvPr/>
        </p:nvSpPr>
        <p:spPr>
          <a:xfrm>
            <a:off x="1101879" y="527879"/>
            <a:ext cx="7318822" cy="646331"/>
          </a:xfrm>
          <a:prstGeom prst="rect">
            <a:avLst/>
          </a:prstGeom>
          <a:noFill/>
        </p:spPr>
        <p:txBody>
          <a:bodyPr wrap="square" rtlCol="0">
            <a:spAutoFit/>
          </a:bodyPr>
          <a:lstStyle/>
          <a:p>
            <a:r>
              <a:rPr lang="en-US" sz="3600" dirty="0">
                <a:solidFill>
                  <a:schemeClr val="bg1"/>
                </a:solidFill>
                <a:latin typeface="+mj-lt"/>
              </a:rPr>
              <a:t>Findings In The Existing System</a:t>
            </a:r>
            <a:endParaRPr lang="en-IN" sz="3600" dirty="0">
              <a:solidFill>
                <a:schemeClr val="bg1"/>
              </a:solidFill>
              <a:latin typeface="+mj-lt"/>
            </a:endParaRPr>
          </a:p>
        </p:txBody>
      </p:sp>
      <p:graphicFrame>
        <p:nvGraphicFramePr>
          <p:cNvPr id="2" name="Table 1">
            <a:extLst>
              <a:ext uri="{FF2B5EF4-FFF2-40B4-BE49-F238E27FC236}">
                <a16:creationId xmlns:a16="http://schemas.microsoft.com/office/drawing/2014/main" id="{2D707F2E-54F4-61BA-19E1-F89191607E79}"/>
              </a:ext>
            </a:extLst>
          </p:cNvPr>
          <p:cNvGraphicFramePr>
            <a:graphicFrameLocks noGrp="1"/>
          </p:cNvGraphicFramePr>
          <p:nvPr>
            <p:extLst>
              <p:ext uri="{D42A27DB-BD31-4B8C-83A1-F6EECF244321}">
                <p14:modId xmlns:p14="http://schemas.microsoft.com/office/powerpoint/2010/main" val="4257256046"/>
              </p:ext>
            </p:extLst>
          </p:nvPr>
        </p:nvGraphicFramePr>
        <p:xfrm>
          <a:off x="1203767" y="1417040"/>
          <a:ext cx="9850056" cy="4428175"/>
        </p:xfrm>
        <a:graphic>
          <a:graphicData uri="http://schemas.openxmlformats.org/drawingml/2006/table">
            <a:tbl>
              <a:tblPr firstRow="1" bandRow="1">
                <a:tableStyleId>{5940675A-B579-460E-94D1-54222C63F5DA}</a:tableStyleId>
              </a:tblPr>
              <a:tblGrid>
                <a:gridCol w="2462514">
                  <a:extLst>
                    <a:ext uri="{9D8B030D-6E8A-4147-A177-3AD203B41FA5}">
                      <a16:colId xmlns:a16="http://schemas.microsoft.com/office/drawing/2014/main" val="2850235177"/>
                    </a:ext>
                  </a:extLst>
                </a:gridCol>
                <a:gridCol w="2462514">
                  <a:extLst>
                    <a:ext uri="{9D8B030D-6E8A-4147-A177-3AD203B41FA5}">
                      <a16:colId xmlns:a16="http://schemas.microsoft.com/office/drawing/2014/main" val="3221089204"/>
                    </a:ext>
                  </a:extLst>
                </a:gridCol>
                <a:gridCol w="2462514">
                  <a:extLst>
                    <a:ext uri="{9D8B030D-6E8A-4147-A177-3AD203B41FA5}">
                      <a16:colId xmlns:a16="http://schemas.microsoft.com/office/drawing/2014/main" val="2599852156"/>
                    </a:ext>
                  </a:extLst>
                </a:gridCol>
                <a:gridCol w="2462514">
                  <a:extLst>
                    <a:ext uri="{9D8B030D-6E8A-4147-A177-3AD203B41FA5}">
                      <a16:colId xmlns:a16="http://schemas.microsoft.com/office/drawing/2014/main" val="2330405584"/>
                    </a:ext>
                  </a:extLst>
                </a:gridCol>
              </a:tblGrid>
              <a:tr h="964512">
                <a:tc>
                  <a:txBody>
                    <a:bodyPr/>
                    <a:lstStyle/>
                    <a:p>
                      <a:pPr algn="ctr"/>
                      <a:r>
                        <a:rPr lang="en-IN" sz="1800" b="1" i="0" kern="1200" dirty="0">
                          <a:solidFill>
                            <a:schemeClr val="bg1"/>
                          </a:solidFill>
                          <a:effectLst/>
                          <a:latin typeface="+mn-lt"/>
                          <a:ea typeface="+mn-ea"/>
                          <a:cs typeface="+mn-cs"/>
                        </a:rPr>
                        <a:t>Current Methods</a:t>
                      </a:r>
                      <a:endParaRPr lang="en-IN" sz="180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pPr algn="ctr"/>
                      <a:r>
                        <a:rPr lang="en-IN" sz="1800" b="1" i="0" kern="1200" dirty="0">
                          <a:solidFill>
                            <a:schemeClr val="bg1"/>
                          </a:solidFill>
                          <a:effectLst/>
                          <a:latin typeface="+mn-lt"/>
                          <a:ea typeface="+mn-ea"/>
                          <a:cs typeface="+mn-cs"/>
                        </a:rPr>
                        <a:t>Strengths</a:t>
                      </a:r>
                      <a:endParaRPr lang="en-IN" sz="180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pPr algn="ctr"/>
                      <a:r>
                        <a:rPr lang="en-IN" sz="1800" b="1" i="0" kern="1200" dirty="0">
                          <a:solidFill>
                            <a:schemeClr val="bg1"/>
                          </a:solidFill>
                          <a:effectLst/>
                          <a:latin typeface="+mn-lt"/>
                          <a:ea typeface="+mn-ea"/>
                          <a:cs typeface="+mn-cs"/>
                        </a:rPr>
                        <a:t>Weaknesses</a:t>
                      </a:r>
                      <a:endParaRPr lang="en-IN" sz="180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pPr algn="ctr"/>
                      <a:r>
                        <a:rPr lang="en-IN" sz="1800" b="1" i="0" kern="1200" dirty="0">
                          <a:solidFill>
                            <a:schemeClr val="bg1"/>
                          </a:solidFill>
                          <a:effectLst/>
                          <a:latin typeface="+mn-lt"/>
                          <a:ea typeface="+mn-ea"/>
                          <a:cs typeface="+mn-cs"/>
                        </a:rPr>
                        <a:t>Challenges</a:t>
                      </a:r>
                      <a:endParaRPr lang="en-IN" sz="180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extLst>
                  <a:ext uri="{0D108BD9-81ED-4DB2-BD59-A6C34878D82A}">
                    <a16:rowId xmlns:a16="http://schemas.microsoft.com/office/drawing/2014/main" val="3661961390"/>
                  </a:ext>
                </a:extLst>
              </a:tr>
              <a:tr h="3463663">
                <a:tc>
                  <a:txBody>
                    <a:bodyPr/>
                    <a:lstStyle/>
                    <a:p>
                      <a:pPr marL="285750" indent="-285750" algn="l">
                        <a:buFont typeface="Arial" panose="020B0604020202020204" pitchFamily="34" charset="0"/>
                        <a:buChar char="•"/>
                      </a:pPr>
                      <a:r>
                        <a:rPr lang="en-US" sz="1800" dirty="0">
                          <a:solidFill>
                            <a:schemeClr val="bg1"/>
                          </a:solidFill>
                        </a:rPr>
                        <a:t>Manual diagnosis by radiologists.</a:t>
                      </a:r>
                    </a:p>
                    <a:p>
                      <a:pPr marL="285750" indent="-285750" algn="l">
                        <a:buFont typeface="Arial" panose="020B0604020202020204" pitchFamily="34" charset="0"/>
                        <a:buChar char="•"/>
                      </a:pPr>
                      <a:r>
                        <a:rPr lang="en-US" sz="1800" dirty="0">
                          <a:solidFill>
                            <a:schemeClr val="bg1"/>
                          </a:solidFill>
                        </a:rPr>
                        <a:t>Spirometry for lung function assessment.</a:t>
                      </a:r>
                    </a:p>
                    <a:p>
                      <a:pPr marL="285750" indent="-285750" algn="l">
                        <a:buFont typeface="Arial" panose="020B0604020202020204" pitchFamily="34" charset="0"/>
                        <a:buChar char="•"/>
                      </a:pPr>
                      <a:r>
                        <a:rPr lang="en-US" sz="1800" dirty="0">
                          <a:solidFill>
                            <a:schemeClr val="bg1"/>
                          </a:solidFill>
                        </a:rPr>
                        <a:t>Biomarker analysis from blood or sputum samples.</a:t>
                      </a:r>
                      <a:endParaRPr lang="en-IN" sz="1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pPr marL="285750" indent="-285750">
                        <a:buFont typeface="Arial" panose="020B0604020202020204" pitchFamily="34" charset="0"/>
                        <a:buChar char="•"/>
                      </a:pPr>
                      <a:r>
                        <a:rPr lang="en-US" sz="1800" b="0" i="0" kern="1200" dirty="0">
                          <a:solidFill>
                            <a:schemeClr val="bg1"/>
                          </a:solidFill>
                          <a:effectLst/>
                          <a:latin typeface="+mn-lt"/>
                          <a:ea typeface="+mn-ea"/>
                          <a:cs typeface="+mn-cs"/>
                        </a:rPr>
                        <a:t>Established diagnostic protocols.</a:t>
                      </a:r>
                    </a:p>
                    <a:p>
                      <a:pPr marL="285750" indent="-285750">
                        <a:buFont typeface="Arial" panose="020B0604020202020204" pitchFamily="34" charset="0"/>
                        <a:buChar char="•"/>
                      </a:pPr>
                      <a:r>
                        <a:rPr lang="en-US" sz="1800" b="0" i="0" kern="1200" dirty="0">
                          <a:solidFill>
                            <a:schemeClr val="bg1"/>
                          </a:solidFill>
                          <a:effectLst/>
                          <a:latin typeface="+mn-lt"/>
                          <a:ea typeface="+mn-ea"/>
                          <a:cs typeface="+mn-cs"/>
                        </a:rPr>
                        <a:t>Experienced healthcare professionals.</a:t>
                      </a:r>
                    </a:p>
                    <a:p>
                      <a:pPr marL="285750" indent="-285750">
                        <a:buFont typeface="Arial" panose="020B0604020202020204" pitchFamily="34" charset="0"/>
                        <a:buChar char="•"/>
                      </a:pPr>
                      <a:r>
                        <a:rPr lang="en-US" sz="1800" b="0" i="0" kern="1200" dirty="0">
                          <a:solidFill>
                            <a:schemeClr val="bg1"/>
                          </a:solidFill>
                          <a:effectLst/>
                          <a:latin typeface="+mn-lt"/>
                          <a:ea typeface="+mn-ea"/>
                          <a:cs typeface="+mn-cs"/>
                        </a:rPr>
                        <a:t>Technological advancements in imaging.</a:t>
                      </a:r>
                    </a:p>
                    <a:p>
                      <a:pPr marL="285750" indent="-285750">
                        <a:buFont typeface="Arial" panose="020B0604020202020204" pitchFamily="34" charset="0"/>
                        <a:buChar char="•"/>
                      </a:pPr>
                      <a:endParaRPr lang="en-IN" sz="1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pPr marL="285750" indent="-285750">
                        <a:buFont typeface="Arial" panose="020B0604020202020204" pitchFamily="34" charset="0"/>
                        <a:buChar char="•"/>
                      </a:pPr>
                      <a:r>
                        <a:rPr lang="en-US" sz="1800" dirty="0">
                          <a:solidFill>
                            <a:schemeClr val="bg1"/>
                          </a:solidFill>
                        </a:rPr>
                        <a:t>Subjectivity in manual diagnosis.(3,4,5)</a:t>
                      </a:r>
                    </a:p>
                    <a:p>
                      <a:pPr marL="285750" indent="-285750">
                        <a:buFont typeface="Arial" panose="020B0604020202020204" pitchFamily="34" charset="0"/>
                        <a:buChar char="•"/>
                      </a:pPr>
                      <a:r>
                        <a:rPr lang="en-US" sz="1800" dirty="0">
                          <a:solidFill>
                            <a:schemeClr val="bg1"/>
                          </a:solidFill>
                        </a:rPr>
                        <a:t>Limited early detection capabilities.(3,6,7)</a:t>
                      </a:r>
                    </a:p>
                    <a:p>
                      <a:pPr marL="285750" indent="-285750">
                        <a:buFont typeface="Arial" panose="020B0604020202020204" pitchFamily="34" charset="0"/>
                        <a:buChar char="•"/>
                      </a:pPr>
                      <a:r>
                        <a:rPr lang="en-US" sz="1800" dirty="0">
                          <a:solidFill>
                            <a:schemeClr val="bg1"/>
                          </a:solidFill>
                        </a:rPr>
                        <a:t>Resource-intensive processes.(1,2,5,8)</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i="0" kern="1200" dirty="0">
                          <a:solidFill>
                            <a:schemeClr val="bg1"/>
                          </a:solidFill>
                          <a:effectLst/>
                          <a:latin typeface="+mn-lt"/>
                          <a:ea typeface="+mn-ea"/>
                          <a:cs typeface="+mn-cs"/>
                        </a:rPr>
                        <a:t>Complexity in model interpretation and </a:t>
                      </a:r>
                      <a:r>
                        <a:rPr lang="en-US" sz="1800" b="0" i="0" kern="1200" dirty="0" err="1">
                          <a:solidFill>
                            <a:schemeClr val="bg1"/>
                          </a:solidFill>
                          <a:effectLst/>
                          <a:latin typeface="+mn-lt"/>
                          <a:ea typeface="+mn-ea"/>
                          <a:cs typeface="+mn-cs"/>
                        </a:rPr>
                        <a:t>explainability</a:t>
                      </a:r>
                      <a:r>
                        <a:rPr lang="en-US" sz="1800" b="0" i="0" kern="1200" dirty="0">
                          <a:solidFill>
                            <a:schemeClr val="bg1"/>
                          </a:solidFill>
                          <a:effectLst/>
                          <a:latin typeface="+mn-lt"/>
                          <a:ea typeface="+mn-ea"/>
                          <a:cs typeface="+mn-cs"/>
                        </a:rPr>
                        <a:t>(4,6,1)</a:t>
                      </a:r>
                      <a:endParaRPr lang="en-IN" sz="1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tc>
                  <a:txBody>
                    <a:bodyPr/>
                    <a:lstStyle/>
                    <a:p>
                      <a:pPr marL="285750" indent="-285750">
                        <a:buFont typeface="Arial" panose="020B0604020202020204" pitchFamily="34" charset="0"/>
                        <a:buChar char="•"/>
                      </a:pPr>
                      <a:r>
                        <a:rPr lang="en-US" sz="1800" b="0" i="0" kern="1200" dirty="0">
                          <a:solidFill>
                            <a:schemeClr val="bg1"/>
                          </a:solidFill>
                          <a:effectLst/>
                          <a:latin typeface="+mn-lt"/>
                          <a:ea typeface="+mn-ea"/>
                          <a:cs typeface="+mn-cs"/>
                        </a:rPr>
                        <a:t>Variability in data quality.</a:t>
                      </a:r>
                    </a:p>
                    <a:p>
                      <a:pPr marL="285750" indent="-285750">
                        <a:buFont typeface="Arial" panose="020B0604020202020204" pitchFamily="34" charset="0"/>
                        <a:buChar char="•"/>
                      </a:pPr>
                      <a:r>
                        <a:rPr lang="en-US" sz="1800" b="0" i="0" kern="1200" dirty="0">
                          <a:solidFill>
                            <a:schemeClr val="bg1"/>
                          </a:solidFill>
                          <a:effectLst/>
                          <a:latin typeface="+mn-lt"/>
                          <a:ea typeface="+mn-ea"/>
                          <a:cs typeface="+mn-cs"/>
                        </a:rPr>
                        <a:t>Integration of AI models into healthcare systems.</a:t>
                      </a:r>
                    </a:p>
                    <a:p>
                      <a:pPr marL="285750" indent="-285750">
                        <a:buFont typeface="Arial" panose="020B0604020202020204" pitchFamily="34" charset="0"/>
                        <a:buChar char="•"/>
                      </a:pPr>
                      <a:r>
                        <a:rPr lang="en-US" sz="1800" b="0" i="0" kern="1200" dirty="0">
                          <a:solidFill>
                            <a:schemeClr val="bg1"/>
                          </a:solidFill>
                          <a:effectLst/>
                          <a:latin typeface="+mn-lt"/>
                          <a:ea typeface="+mn-ea"/>
                          <a:cs typeface="+mn-cs"/>
                        </a:rPr>
                        <a:t>Ensuring model interpretability for clinicians.</a:t>
                      </a:r>
                    </a:p>
                    <a:p>
                      <a:pPr marL="285750" indent="-285750">
                        <a:buFont typeface="Arial" panose="020B0604020202020204" pitchFamily="34" charset="0"/>
                        <a:buChar char="•"/>
                      </a:pPr>
                      <a:endParaRPr lang="en-IN" sz="18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lumOff val="15000"/>
                      </a:schemeClr>
                    </a:solidFill>
                  </a:tcPr>
                </a:tc>
                <a:extLst>
                  <a:ext uri="{0D108BD9-81ED-4DB2-BD59-A6C34878D82A}">
                    <a16:rowId xmlns:a16="http://schemas.microsoft.com/office/drawing/2014/main" val="232079681"/>
                  </a:ext>
                </a:extLst>
              </a:tr>
            </a:tbl>
          </a:graphicData>
        </a:graphic>
      </p:graphicFrame>
    </p:spTree>
    <p:extLst>
      <p:ext uri="{BB962C8B-B14F-4D97-AF65-F5344CB8AC3E}">
        <p14:creationId xmlns:p14="http://schemas.microsoft.com/office/powerpoint/2010/main" val="8371266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BBA4A1-3A23-6BA9-9302-C4A639D6E557}"/>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4ACCE116-BA95-A622-D354-49BF33B9A08C}"/>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7ABC429E-CAC7-2629-BDAF-A8DBFACC2C49}"/>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8</a:t>
            </a:fld>
            <a:endParaRPr lang="en-US" dirty="0"/>
          </a:p>
        </p:txBody>
      </p:sp>
      <p:sp>
        <p:nvSpPr>
          <p:cNvPr id="11" name="Plaque 10">
            <a:extLst>
              <a:ext uri="{FF2B5EF4-FFF2-40B4-BE49-F238E27FC236}">
                <a16:creationId xmlns:a16="http://schemas.microsoft.com/office/drawing/2014/main" id="{922EFC3B-F8D3-4241-5E1E-EA5DD6739181}"/>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9FEC8616-FE56-89B1-1637-AE5CA6A61D1D}"/>
              </a:ext>
              <a:ext uri="{C183D7F6-B498-43B3-948B-1728B52AA6E4}">
                <adec:decorative xmlns:adec="http://schemas.microsoft.com/office/drawing/2017/decorative" val="1"/>
              </a:ext>
            </a:extLst>
          </p:cNvPr>
          <p:cNvPicPr>
            <a:picLocks noChangeAspect="1"/>
          </p:cNvPicPr>
          <p:nvPr/>
        </p:nvPicPr>
        <p:blipFill>
          <a:blip r:embed="rId2" cstate="screen">
            <a:extLst>
              <a:ext uri="{BEBA8EAE-BF5A-486C-A8C5-ECC9F3942E4B}">
                <a14:imgProps xmlns:a14="http://schemas.microsoft.com/office/drawing/2010/main">
                  <a14:imgLayer r:embed="rId3">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FB07B3F6-22E2-1B36-5302-18FB8F6BC587}"/>
              </a:ext>
              <a:ext uri="{C183D7F6-B498-43B3-948B-1728B52AA6E4}">
                <adec:decorative xmlns:adec="http://schemas.microsoft.com/office/drawing/2017/decorative" val="1"/>
              </a:ext>
            </a:extLst>
          </p:cNvPr>
          <p:cNvPicPr>
            <a:picLocks noChangeAspect="1"/>
          </p:cNvPicPr>
          <p:nvPr/>
        </p:nvPicPr>
        <p:blipFill>
          <a:blip r:embed="rId2" cstate="screen">
            <a:extLst>
              <a:ext uri="{BEBA8EAE-BF5A-486C-A8C5-ECC9F3942E4B}">
                <a14:imgProps xmlns:a14="http://schemas.microsoft.com/office/drawing/2010/main">
                  <a14:imgLayer r:embed="rId3">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7" name="TextBox 6">
            <a:extLst>
              <a:ext uri="{FF2B5EF4-FFF2-40B4-BE49-F238E27FC236}">
                <a16:creationId xmlns:a16="http://schemas.microsoft.com/office/drawing/2014/main" id="{D88B53CB-C5A7-814A-1334-62E0ECAAB954}"/>
              </a:ext>
            </a:extLst>
          </p:cNvPr>
          <p:cNvSpPr txBox="1"/>
          <p:nvPr/>
        </p:nvSpPr>
        <p:spPr>
          <a:xfrm>
            <a:off x="988029" y="1618624"/>
            <a:ext cx="10069975" cy="4196983"/>
          </a:xfrm>
          <a:prstGeom prst="rect">
            <a:avLst/>
          </a:prstGeom>
          <a:noFill/>
        </p:spPr>
        <p:txBody>
          <a:bodyPr wrap="square" rtlCol="0">
            <a:spAutoFit/>
          </a:bodyPr>
          <a:lstStyle/>
          <a:p>
            <a:pPr algn="just">
              <a:lnSpc>
                <a:spcPct val="150000"/>
              </a:lnSpc>
            </a:pPr>
            <a:r>
              <a:rPr lang="en-US" sz="2250" dirty="0">
                <a:solidFill>
                  <a:schemeClr val="bg1"/>
                </a:solidFill>
              </a:rPr>
              <a:t>Lung diseases, including chronic obstructive pulmonary disease (COPD) and lung cancer, are major global health issues with high morbidity and mortality rates. Accurate, early diagnosis is essential for effective treatment and improved patient outcomes. Traditional diagnostic methods, such as manual examination of medical images, are time-consuming and subject to variability. This project addresses these challenges by developing a machine learning-based diagnostic tool that automates lung disease detection with high accuracy, reducing the dependency on manual diagnostic processes and facilitating quicker diagnosis.</a:t>
            </a:r>
            <a:endParaRPr lang="en-IN" sz="2250" dirty="0">
              <a:solidFill>
                <a:schemeClr val="bg1"/>
              </a:solidFill>
            </a:endParaRPr>
          </a:p>
        </p:txBody>
      </p:sp>
      <p:sp>
        <p:nvSpPr>
          <p:cNvPr id="14" name="TextBox 13">
            <a:extLst>
              <a:ext uri="{FF2B5EF4-FFF2-40B4-BE49-F238E27FC236}">
                <a16:creationId xmlns:a16="http://schemas.microsoft.com/office/drawing/2014/main" id="{5E7204C0-0B35-2A41-5A96-5D1E6D2C6B3F}"/>
              </a:ext>
            </a:extLst>
          </p:cNvPr>
          <p:cNvSpPr txBox="1"/>
          <p:nvPr/>
        </p:nvSpPr>
        <p:spPr>
          <a:xfrm>
            <a:off x="988029" y="818311"/>
            <a:ext cx="4435110" cy="646331"/>
          </a:xfrm>
          <a:prstGeom prst="rect">
            <a:avLst/>
          </a:prstGeom>
          <a:noFill/>
        </p:spPr>
        <p:txBody>
          <a:bodyPr wrap="square" rtlCol="0">
            <a:spAutoFit/>
          </a:bodyPr>
          <a:lstStyle/>
          <a:p>
            <a:r>
              <a:rPr lang="en-US" sz="3600" dirty="0">
                <a:solidFill>
                  <a:schemeClr val="bg1"/>
                </a:solidFill>
                <a:latin typeface="+mj-lt"/>
              </a:rPr>
              <a:t>P</a:t>
            </a:r>
            <a:r>
              <a:rPr lang="en-IN" sz="3600" dirty="0" err="1">
                <a:solidFill>
                  <a:schemeClr val="bg1"/>
                </a:solidFill>
                <a:latin typeface="+mj-lt"/>
              </a:rPr>
              <a:t>roblem</a:t>
            </a:r>
            <a:r>
              <a:rPr lang="en-IN" sz="3600" dirty="0">
                <a:solidFill>
                  <a:schemeClr val="bg1"/>
                </a:solidFill>
                <a:latin typeface="+mj-lt"/>
              </a:rPr>
              <a:t> Statement</a:t>
            </a:r>
          </a:p>
        </p:txBody>
      </p:sp>
    </p:spTree>
    <p:extLst>
      <p:ext uri="{BB962C8B-B14F-4D97-AF65-F5344CB8AC3E}">
        <p14:creationId xmlns:p14="http://schemas.microsoft.com/office/powerpoint/2010/main" val="83297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1F4352-2DD1-9168-7D2C-EA613760BAC4}"/>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4864492C-D2C5-643A-DE5B-CDE5B9777726}"/>
              </a:ext>
            </a:extLst>
          </p:cNvPr>
          <p:cNvSpPr>
            <a:spLocks noGrp="1"/>
          </p:cNvSpPr>
          <p:nvPr>
            <p:ph type="ftr" sz="quarter" idx="4294967295"/>
          </p:nvPr>
        </p:nvSpPr>
        <p:spPr>
          <a:xfrm>
            <a:off x="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22ECF88F-2725-DB88-201B-D4D278AC776B}"/>
              </a:ext>
            </a:extLst>
          </p:cNvPr>
          <p:cNvSpPr>
            <a:spLocks noGrp="1"/>
          </p:cNvSpPr>
          <p:nvPr>
            <p:ph type="sldNum" sz="quarter" idx="4294967295"/>
          </p:nvPr>
        </p:nvSpPr>
        <p:spPr>
          <a:xfrm>
            <a:off x="11407775" y="6356350"/>
            <a:ext cx="784225" cy="365125"/>
          </a:xfrm>
        </p:spPr>
        <p:txBody>
          <a:bodyPr/>
          <a:lstStyle/>
          <a:p>
            <a:fld id="{294A09A9-5501-47C1-A89A-A340965A2BE2}" type="slidenum">
              <a:rPr lang="en-US" smtClean="0"/>
              <a:pPr/>
              <a:t>9</a:t>
            </a:fld>
            <a:endParaRPr lang="en-US" dirty="0"/>
          </a:p>
        </p:txBody>
      </p:sp>
      <p:sp>
        <p:nvSpPr>
          <p:cNvPr id="11" name="Plaque 10">
            <a:extLst>
              <a:ext uri="{FF2B5EF4-FFF2-40B4-BE49-F238E27FC236}">
                <a16:creationId xmlns:a16="http://schemas.microsoft.com/office/drawing/2014/main" id="{D5D4ADDB-EF08-1DDD-08C4-8F89576F70C8}"/>
              </a:ext>
              <a:ext uri="{C183D7F6-B498-43B3-948B-1728B52AA6E4}">
                <adec:decorative xmlns:adec="http://schemas.microsoft.com/office/drawing/2017/decorative" val="1"/>
              </a:ext>
            </a:extLst>
          </p:cNvPr>
          <p:cNvSpPr/>
          <p:nvPr/>
        </p:nvSpPr>
        <p:spPr>
          <a:xfrm>
            <a:off x="219918" y="254644"/>
            <a:ext cx="11748305" cy="6366076"/>
          </a:xfrm>
          <a:prstGeom prst="plaque">
            <a:avLst>
              <a:gd name="adj" fmla="val 7602"/>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C7B55EE2-4C0F-36FC-15ED-E9FBDC4B03D6}"/>
              </a:ext>
              <a:ext uri="{C183D7F6-B498-43B3-948B-1728B52AA6E4}">
                <adec:decorative xmlns:adec="http://schemas.microsoft.com/office/drawing/2017/decorative" val="1"/>
              </a:ext>
            </a:extLst>
          </p:cNvPr>
          <p:cNvPicPr>
            <a:picLocks noChangeAspect="1"/>
          </p:cNvPicPr>
          <p:nvPr/>
        </p:nvPicPr>
        <p:blipFill>
          <a:blip r:embed="rId2" cstate="screen">
            <a:extLst>
              <a:ext uri="{BEBA8EAE-BF5A-486C-A8C5-ECC9F3942E4B}">
                <a14:imgProps xmlns:a14="http://schemas.microsoft.com/office/drawing/2010/main">
                  <a14:imgLayer r:embed="rId3">
                    <a14:imgEffect>
                      <a14:saturation sat="35000"/>
                    </a14:imgEffect>
                  </a14:imgLayer>
                </a14:imgProps>
              </a:ext>
              <a:ext uri="{28A0092B-C50C-407E-A947-70E740481C1C}">
                <a14:useLocalDpi xmlns:a14="http://schemas.microsoft.com/office/drawing/2010/main"/>
              </a:ext>
            </a:extLst>
          </a:blip>
          <a:stretch>
            <a:fillRect/>
          </a:stretch>
        </p:blipFill>
        <p:spPr>
          <a:xfrm>
            <a:off x="5484783" y="6340156"/>
            <a:ext cx="1199756" cy="581197"/>
          </a:xfrm>
          <a:prstGeom prst="rect">
            <a:avLst/>
          </a:prstGeom>
        </p:spPr>
      </p:pic>
      <p:pic>
        <p:nvPicPr>
          <p:cNvPr id="13" name="Picture 12">
            <a:extLst>
              <a:ext uri="{FF2B5EF4-FFF2-40B4-BE49-F238E27FC236}">
                <a16:creationId xmlns:a16="http://schemas.microsoft.com/office/drawing/2014/main" id="{79D36B36-3570-3C33-154D-5E24CC8EC188}"/>
              </a:ext>
              <a:ext uri="{C183D7F6-B498-43B3-948B-1728B52AA6E4}">
                <adec:decorative xmlns:adec="http://schemas.microsoft.com/office/drawing/2017/decorative" val="1"/>
              </a:ext>
            </a:extLst>
          </p:cNvPr>
          <p:cNvPicPr>
            <a:picLocks noChangeAspect="1"/>
          </p:cNvPicPr>
          <p:nvPr/>
        </p:nvPicPr>
        <p:blipFill>
          <a:blip r:embed="rId2" cstate="screen">
            <a:extLst>
              <a:ext uri="{BEBA8EAE-BF5A-486C-A8C5-ECC9F3942E4B}">
                <a14:imgProps xmlns:a14="http://schemas.microsoft.com/office/drawing/2010/main">
                  <a14:imgLayer r:embed="rId3">
                    <a14:imgEffect>
                      <a14:saturation sat="35000"/>
                    </a14:imgEffect>
                  </a14:imgLayer>
                </a14:imgProps>
              </a:ext>
              <a:ext uri="{28A0092B-C50C-407E-A947-70E740481C1C}">
                <a14:useLocalDpi xmlns:a14="http://schemas.microsoft.com/office/drawing/2010/main"/>
              </a:ext>
            </a:extLst>
          </a:blip>
          <a:stretch>
            <a:fillRect/>
          </a:stretch>
        </p:blipFill>
        <p:spPr>
          <a:xfrm rot="10800000">
            <a:off x="5484783" y="-53319"/>
            <a:ext cx="1199756" cy="581197"/>
          </a:xfrm>
          <a:prstGeom prst="rect">
            <a:avLst/>
          </a:prstGeom>
        </p:spPr>
      </p:pic>
      <p:sp>
        <p:nvSpPr>
          <p:cNvPr id="7" name="TextBox 6">
            <a:extLst>
              <a:ext uri="{FF2B5EF4-FFF2-40B4-BE49-F238E27FC236}">
                <a16:creationId xmlns:a16="http://schemas.microsoft.com/office/drawing/2014/main" id="{CD0F8E3F-AD52-8BEF-79C5-F530DCD9E944}"/>
              </a:ext>
            </a:extLst>
          </p:cNvPr>
          <p:cNvSpPr txBox="1"/>
          <p:nvPr/>
        </p:nvSpPr>
        <p:spPr>
          <a:xfrm>
            <a:off x="1010331" y="1618624"/>
            <a:ext cx="10069975" cy="4716356"/>
          </a:xfrm>
          <a:prstGeom prst="rect">
            <a:avLst/>
          </a:prstGeom>
          <a:noFill/>
        </p:spPr>
        <p:txBody>
          <a:bodyPr wrap="square" rtlCol="0">
            <a:spAutoFit/>
          </a:bodyPr>
          <a:lstStyle/>
          <a:p>
            <a:pPr marL="342900" indent="-342900" algn="just">
              <a:lnSpc>
                <a:spcPct val="150000"/>
              </a:lnSpc>
              <a:buFont typeface="Times New Roman" panose="02020603050405020304" pitchFamily="18" charset="0"/>
              <a:buChar char="∞"/>
            </a:pPr>
            <a:r>
              <a:rPr lang="en-US" sz="2250" dirty="0">
                <a:solidFill>
                  <a:schemeClr val="bg1"/>
                </a:solidFill>
              </a:rPr>
              <a:t>To develop a predictive model using CNNs and EfficientNetB3 that accurately identifies lung disease from medical images.</a:t>
            </a:r>
          </a:p>
          <a:p>
            <a:pPr marL="342900" indent="-342900" algn="just">
              <a:lnSpc>
                <a:spcPct val="150000"/>
              </a:lnSpc>
              <a:buFont typeface="Times New Roman" panose="02020603050405020304" pitchFamily="18" charset="0"/>
              <a:buChar char="∞"/>
            </a:pPr>
            <a:r>
              <a:rPr lang="en-US" sz="2250" dirty="0">
                <a:solidFill>
                  <a:schemeClr val="bg1"/>
                </a:solidFill>
              </a:rPr>
              <a:t>To integrate deep learning algorithms that can classify lung conditions and assess disease severity.</a:t>
            </a:r>
          </a:p>
          <a:p>
            <a:pPr marL="342900" indent="-342900" algn="just">
              <a:lnSpc>
                <a:spcPct val="150000"/>
              </a:lnSpc>
              <a:buFont typeface="Times New Roman" panose="02020603050405020304" pitchFamily="18" charset="0"/>
              <a:buChar char="∞"/>
            </a:pPr>
            <a:r>
              <a:rPr lang="en-US" sz="2250" dirty="0">
                <a:solidFill>
                  <a:schemeClr val="bg1"/>
                </a:solidFill>
              </a:rPr>
              <a:t>To evaluate the model’s performance through metrics such as accuracy, sensitivity, and specificity to ensure reliable clinical application.</a:t>
            </a:r>
          </a:p>
          <a:p>
            <a:pPr marL="342900" indent="-342900" algn="just">
              <a:lnSpc>
                <a:spcPct val="150000"/>
              </a:lnSpc>
              <a:buFont typeface="Times New Roman" panose="02020603050405020304" pitchFamily="18" charset="0"/>
              <a:buChar char="∞"/>
            </a:pPr>
            <a:r>
              <a:rPr lang="en-US" sz="2250" dirty="0">
                <a:solidFill>
                  <a:schemeClr val="bg1"/>
                </a:solidFill>
              </a:rPr>
              <a:t>To create an interpretable model that clinicians can use to support and enhance the traditional diagnostic process.</a:t>
            </a:r>
          </a:p>
          <a:p>
            <a:pPr marL="342900" indent="-342900" algn="just">
              <a:lnSpc>
                <a:spcPct val="150000"/>
              </a:lnSpc>
              <a:buFont typeface="Times New Roman" panose="02020603050405020304" pitchFamily="18" charset="0"/>
              <a:buChar char="∞"/>
            </a:pPr>
            <a:endParaRPr lang="en-IN" sz="2250" dirty="0">
              <a:solidFill>
                <a:schemeClr val="bg1"/>
              </a:solidFill>
            </a:endParaRPr>
          </a:p>
        </p:txBody>
      </p:sp>
      <p:sp>
        <p:nvSpPr>
          <p:cNvPr id="14" name="TextBox 13">
            <a:extLst>
              <a:ext uri="{FF2B5EF4-FFF2-40B4-BE49-F238E27FC236}">
                <a16:creationId xmlns:a16="http://schemas.microsoft.com/office/drawing/2014/main" id="{CC42243A-DC6A-011F-5754-AE9BC9AB2BE4}"/>
              </a:ext>
            </a:extLst>
          </p:cNvPr>
          <p:cNvSpPr txBox="1"/>
          <p:nvPr/>
        </p:nvSpPr>
        <p:spPr>
          <a:xfrm>
            <a:off x="988029" y="818311"/>
            <a:ext cx="4435110" cy="646331"/>
          </a:xfrm>
          <a:prstGeom prst="rect">
            <a:avLst/>
          </a:prstGeom>
          <a:noFill/>
        </p:spPr>
        <p:txBody>
          <a:bodyPr wrap="square" rtlCol="0">
            <a:spAutoFit/>
          </a:bodyPr>
          <a:lstStyle/>
          <a:p>
            <a:r>
              <a:rPr lang="en-US" sz="3600" dirty="0">
                <a:solidFill>
                  <a:schemeClr val="bg1"/>
                </a:solidFill>
                <a:latin typeface="+mj-lt"/>
              </a:rPr>
              <a:t>Objective</a:t>
            </a:r>
            <a:endParaRPr lang="en-IN" sz="3600" dirty="0">
              <a:solidFill>
                <a:schemeClr val="bg1"/>
              </a:solidFill>
              <a:latin typeface="+mj-lt"/>
            </a:endParaRPr>
          </a:p>
        </p:txBody>
      </p:sp>
    </p:spTree>
    <p:extLst>
      <p:ext uri="{BB962C8B-B14F-4D97-AF65-F5344CB8AC3E}">
        <p14:creationId xmlns:p14="http://schemas.microsoft.com/office/powerpoint/2010/main" val="209547915"/>
      </p:ext>
    </p:extLst>
  </p:cSld>
  <p:clrMapOvr>
    <a:masterClrMapping/>
  </p:clrMapOvr>
</p:sld>
</file>

<file path=ppt/theme/theme1.xml><?xml version="1.0" encoding="utf-8"?>
<a:theme xmlns:a="http://schemas.openxmlformats.org/drawingml/2006/main" name="Custom">
  <a:themeElements>
    <a:clrScheme name="Custom 20">
      <a:dk1>
        <a:srgbClr val="000000"/>
      </a:dk1>
      <a:lt1>
        <a:srgbClr val="FFFFFF"/>
      </a:lt1>
      <a:dk2>
        <a:srgbClr val="CAD8D6"/>
      </a:dk2>
      <a:lt2>
        <a:srgbClr val="E7E6E6"/>
      </a:lt2>
      <a:accent1>
        <a:srgbClr val="7E8679"/>
      </a:accent1>
      <a:accent2>
        <a:srgbClr val="72292A"/>
      </a:accent2>
      <a:accent3>
        <a:srgbClr val="4A3A1C"/>
      </a:accent3>
      <a:accent4>
        <a:srgbClr val="E47D60"/>
      </a:accent4>
      <a:accent5>
        <a:srgbClr val="CEBBAF"/>
      </a:accent5>
      <a:accent6>
        <a:srgbClr val="E8DAC4"/>
      </a:accent6>
      <a:hlink>
        <a:srgbClr val="3968F6"/>
      </a:hlink>
      <a:folHlink>
        <a:srgbClr val="954F72"/>
      </a:folHlink>
    </a:clrScheme>
    <a:fontScheme name="Custom 23">
      <a:majorFont>
        <a:latin typeface="Baskerville Old Face"/>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loral flourish_win32_CP_v3" id="{3BF332BF-22B8-49D8-950E-E9BBBBF59833}" vid="{E4E7F1DC-3AF4-489F-A450-0CED11A8EB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9915FD3-F777-4046-A12C-BE3860E324BC}">
  <ds:schemaRefs>
    <ds:schemaRef ds:uri="http://schemas.microsoft.com/sharepoint/v3/contenttype/forms"/>
  </ds:schemaRefs>
</ds:datastoreItem>
</file>

<file path=customXml/itemProps2.xml><?xml version="1.0" encoding="utf-8"?>
<ds:datastoreItem xmlns:ds="http://schemas.openxmlformats.org/officeDocument/2006/customXml" ds:itemID="{A384BFC8-02DA-464F-AE97-4951BE47415C}">
  <ds:schemaRefs>
    <ds:schemaRef ds:uri="http://purl.org/dc/dcmitype/"/>
    <ds:schemaRef ds:uri="http://purl.org/dc/terms/"/>
    <ds:schemaRef ds:uri="http://schemas.microsoft.com/office/2006/metadata/properties"/>
    <ds:schemaRef ds:uri="http://schemas.microsoft.com/office/2006/documentManagement/types"/>
    <ds:schemaRef ds:uri="http://schemas.microsoft.com/office/infopath/2007/PartnerControls"/>
    <ds:schemaRef ds:uri="http://schemas.microsoft.com/sharepoint/v3"/>
    <ds:schemaRef ds:uri="http://purl.org/dc/elements/1.1/"/>
    <ds:schemaRef ds:uri="71af3243-3dd4-4a8d-8c0d-dd76da1f02a5"/>
    <ds:schemaRef ds:uri="230e9df3-be65-4c73-a93b-d1236ebd677e"/>
    <ds:schemaRef ds:uri="16c05727-aa75-4e4a-9b5f-8a80a116589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1E6BC5B-F32E-483D-A6CB-100D6BCB78C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{98991851-791E-4C18-9B48-95BAD2F7D7D4}tf56410444_win32</Template>
  <TotalTime>1126</TotalTime>
  <Words>3563</Words>
  <Application>Microsoft Office PowerPoint</Application>
  <PresentationFormat>Widescreen</PresentationFormat>
  <Paragraphs>500</Paragraphs>
  <Slides>39</Slides>
  <Notes>33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Baskerville Old Face</vt:lpstr>
      <vt:lpstr>Calibri</vt:lpstr>
      <vt:lpstr>Gill Sans Nova Light</vt:lpstr>
      <vt:lpstr>Times New Roman</vt:lpstr>
      <vt:lpstr>Wingdings</vt:lpstr>
      <vt:lpstr>Custom</vt:lpstr>
      <vt:lpstr>Next-Gen Lung Disease Detection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Next-Gen Lung Disease Detection</dc:title>
  <dc:creator>Ganesh Mamidi</dc:creator>
  <cp:lastModifiedBy>Ganesh Mamidi</cp:lastModifiedBy>
  <cp:revision>18</cp:revision>
  <dcterms:created xsi:type="dcterms:W3CDTF">2024-09-08T23:09:09Z</dcterms:created>
  <dcterms:modified xsi:type="dcterms:W3CDTF">2024-11-10T21:42:33Z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